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57" r:id="rId5"/>
    <p:sldId id="258" r:id="rId6"/>
    <p:sldId id="262" r:id="rId7"/>
    <p:sldId id="261" r:id="rId8"/>
    <p:sldId id="270" r:id="rId9"/>
    <p:sldId id="259" r:id="rId10"/>
    <p:sldId id="263" r:id="rId11"/>
    <p:sldId id="260" r:id="rId12"/>
    <p:sldId id="273" r:id="rId13"/>
    <p:sldId id="271" r:id="rId14"/>
    <p:sldId id="272" r:id="rId15"/>
    <p:sldId id="264" r:id="rId16"/>
    <p:sldId id="267" r:id="rId17"/>
    <p:sldId id="265" r:id="rId18"/>
    <p:sldId id="274" r:id="rId19"/>
    <p:sldId id="268" r:id="rId20"/>
    <p:sldId id="266" r:id="rId21"/>
    <p:sldId id="269" r:id="rId22"/>
    <p:sldId id="277" r:id="rId23"/>
    <p:sldId id="278" r:id="rId24"/>
    <p:sldId id="279" r:id="rId25"/>
    <p:sldId id="280" r:id="rId26"/>
    <p:sldId id="28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80797-9764-4959-B512-73B712689B9D}" v="61" dt="2018-05-01T01:29:55.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varScale="1">
        <p:scale>
          <a:sx n="125" d="100"/>
          <a:sy n="125" d="100"/>
        </p:scale>
        <p:origin x="210" y="102"/>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as Ungi" userId="7230d4dec6058018" providerId="LiveId" clId="{523ADC53-1716-4766-942F-00CA3FBC083B}"/>
    <pc:docChg chg="undo redo custSel addSld modSld">
      <pc:chgData name="Tamas Ungi" userId="7230d4dec6058018" providerId="LiveId" clId="{523ADC53-1716-4766-942F-00CA3FBC083B}" dt="2018-05-01T03:03:34.373" v="484" actId="207"/>
      <pc:docMkLst>
        <pc:docMk/>
      </pc:docMkLst>
      <pc:sldChg chg="addSp delSp modSp add">
        <pc:chgData name="Tamas Ungi" userId="7230d4dec6058018" providerId="LiveId" clId="{523ADC53-1716-4766-942F-00CA3FBC083B}" dt="2018-05-01T02:06:53.545" v="82" actId="478"/>
        <pc:sldMkLst>
          <pc:docMk/>
          <pc:sldMk cId="953757275" sldId="277"/>
        </pc:sldMkLst>
        <pc:spChg chg="mod">
          <ac:chgData name="Tamas Ungi" userId="7230d4dec6058018" providerId="LiveId" clId="{523ADC53-1716-4766-942F-00CA3FBC083B}" dt="2018-05-01T02:03:22.625" v="33" actId="20577"/>
          <ac:spMkLst>
            <pc:docMk/>
            <pc:sldMk cId="953757275" sldId="277"/>
            <ac:spMk id="2" creationId="{851EBC9D-88F9-4080-801C-780666441744}"/>
          </ac:spMkLst>
        </pc:spChg>
        <pc:spChg chg="add mod">
          <ac:chgData name="Tamas Ungi" userId="7230d4dec6058018" providerId="LiveId" clId="{523ADC53-1716-4766-942F-00CA3FBC083B}" dt="2018-05-01T02:06:27.987" v="77" actId="692"/>
          <ac:spMkLst>
            <pc:docMk/>
            <pc:sldMk cId="953757275" sldId="277"/>
            <ac:spMk id="4" creationId="{7BEF671A-6C39-4251-B105-CD3506884FDE}"/>
          </ac:spMkLst>
        </pc:spChg>
        <pc:spChg chg="add del mod">
          <ac:chgData name="Tamas Ungi" userId="7230d4dec6058018" providerId="LiveId" clId="{523ADC53-1716-4766-942F-00CA3FBC083B}" dt="2018-05-01T02:06:53.545" v="82" actId="478"/>
          <ac:spMkLst>
            <pc:docMk/>
            <pc:sldMk cId="953757275" sldId="277"/>
            <ac:spMk id="5" creationId="{3D04ADB7-0D20-4F97-966F-8E3026179904}"/>
          </ac:spMkLst>
        </pc:spChg>
        <pc:picChg chg="add mod">
          <ac:chgData name="Tamas Ungi" userId="7230d4dec6058018" providerId="LiveId" clId="{523ADC53-1716-4766-942F-00CA3FBC083B}" dt="2018-05-01T02:05:39.828" v="69" actId="14100"/>
          <ac:picMkLst>
            <pc:docMk/>
            <pc:sldMk cId="953757275" sldId="277"/>
            <ac:picMk id="3" creationId="{492DF8CE-76B6-4CE5-8CB3-067891EFB974}"/>
          </ac:picMkLst>
        </pc:picChg>
      </pc:sldChg>
      <pc:sldChg chg="addSp delSp modSp add">
        <pc:chgData name="Tamas Ungi" userId="7230d4dec6058018" providerId="LiveId" clId="{523ADC53-1716-4766-942F-00CA3FBC083B}" dt="2018-05-01T02:06:47.936" v="81" actId="1076"/>
        <pc:sldMkLst>
          <pc:docMk/>
          <pc:sldMk cId="1767852374" sldId="278"/>
        </pc:sldMkLst>
        <pc:spChg chg="mod">
          <ac:chgData name="Tamas Ungi" userId="7230d4dec6058018" providerId="LiveId" clId="{523ADC53-1716-4766-942F-00CA3FBC083B}" dt="2018-05-01T02:04:08.444" v="63" actId="20577"/>
          <ac:spMkLst>
            <pc:docMk/>
            <pc:sldMk cId="1767852374" sldId="278"/>
            <ac:spMk id="2" creationId="{A700063D-E75B-40DB-9078-3E682C5D948D}"/>
          </ac:spMkLst>
        </pc:spChg>
        <pc:spChg chg="add mod">
          <ac:chgData name="Tamas Ungi" userId="7230d4dec6058018" providerId="LiveId" clId="{523ADC53-1716-4766-942F-00CA3FBC083B}" dt="2018-05-01T02:06:47.936" v="81" actId="1076"/>
          <ac:spMkLst>
            <pc:docMk/>
            <pc:sldMk cId="1767852374" sldId="278"/>
            <ac:spMk id="4" creationId="{19C2FD85-6C4C-4A92-872E-ADFD88111CCF}"/>
          </ac:spMkLst>
        </pc:spChg>
        <pc:spChg chg="add del">
          <ac:chgData name="Tamas Ungi" userId="7230d4dec6058018" providerId="LiveId" clId="{523ADC53-1716-4766-942F-00CA3FBC083B}" dt="2018-05-01T02:06:42.029" v="79" actId="478"/>
          <ac:spMkLst>
            <pc:docMk/>
            <pc:sldMk cId="1767852374" sldId="278"/>
            <ac:spMk id="5" creationId="{E34EDE9D-4D60-4C9F-AC06-3385765BFCE8}"/>
          </ac:spMkLst>
        </pc:spChg>
        <pc:picChg chg="add mod">
          <ac:chgData name="Tamas Ungi" userId="7230d4dec6058018" providerId="LiveId" clId="{523ADC53-1716-4766-942F-00CA3FBC083B}" dt="2018-05-01T02:05:34.108" v="68" actId="14100"/>
          <ac:picMkLst>
            <pc:docMk/>
            <pc:sldMk cId="1767852374" sldId="278"/>
            <ac:picMk id="3" creationId="{779A4F20-0E9F-49B3-8343-D6A9E5BEEB7D}"/>
          </ac:picMkLst>
        </pc:picChg>
      </pc:sldChg>
      <pc:sldChg chg="addSp delSp modSp add">
        <pc:chgData name="Tamas Ungi" userId="7230d4dec6058018" providerId="LiveId" clId="{523ADC53-1716-4766-942F-00CA3FBC083B}" dt="2018-05-01T02:43:48.577" v="437"/>
        <pc:sldMkLst>
          <pc:docMk/>
          <pc:sldMk cId="743974943" sldId="279"/>
        </pc:sldMkLst>
        <pc:spChg chg="mod">
          <ac:chgData name="Tamas Ungi" userId="7230d4dec6058018" providerId="LiveId" clId="{523ADC53-1716-4766-942F-00CA3FBC083B}" dt="2018-05-01T02:19:44.467" v="249" actId="20577"/>
          <ac:spMkLst>
            <pc:docMk/>
            <pc:sldMk cId="743974943" sldId="279"/>
            <ac:spMk id="2" creationId="{5CFCB750-5C2B-4405-80DE-E263DF2FB75D}"/>
          </ac:spMkLst>
        </pc:spChg>
        <pc:spChg chg="add mod">
          <ac:chgData name="Tamas Ungi" userId="7230d4dec6058018" providerId="LiveId" clId="{523ADC53-1716-4766-942F-00CA3FBC083B}" dt="2018-05-01T02:25:09.953" v="341" actId="1076"/>
          <ac:spMkLst>
            <pc:docMk/>
            <pc:sldMk cId="743974943" sldId="279"/>
            <ac:spMk id="24" creationId="{569B7A5D-C0B4-4BFA-A82D-CED59B818ED8}"/>
          </ac:spMkLst>
        </pc:spChg>
        <pc:spChg chg="add mod">
          <ac:chgData name="Tamas Ungi" userId="7230d4dec6058018" providerId="LiveId" clId="{523ADC53-1716-4766-942F-00CA3FBC083B}" dt="2018-05-01T02:17:19.896" v="220" actId="1076"/>
          <ac:spMkLst>
            <pc:docMk/>
            <pc:sldMk cId="743974943" sldId="279"/>
            <ac:spMk id="25" creationId="{C7998069-9741-46FA-A44E-3278D61511C5}"/>
          </ac:spMkLst>
        </pc:spChg>
        <pc:spChg chg="add mod">
          <ac:chgData name="Tamas Ungi" userId="7230d4dec6058018" providerId="LiveId" clId="{523ADC53-1716-4766-942F-00CA3FBC083B}" dt="2018-05-01T02:25:07.097" v="340" actId="1076"/>
          <ac:spMkLst>
            <pc:docMk/>
            <pc:sldMk cId="743974943" sldId="279"/>
            <ac:spMk id="26" creationId="{2E5E796C-A1B7-478D-B0CD-CA2A17DA8DD1}"/>
          </ac:spMkLst>
        </pc:spChg>
        <pc:spChg chg="add mod">
          <ac:chgData name="Tamas Ungi" userId="7230d4dec6058018" providerId="LiveId" clId="{523ADC53-1716-4766-942F-00CA3FBC083B}" dt="2018-05-01T02:12:51.710" v="146" actId="164"/>
          <ac:spMkLst>
            <pc:docMk/>
            <pc:sldMk cId="743974943" sldId="279"/>
            <ac:spMk id="27" creationId="{5875F89E-8218-4DFD-BAE4-D668C5B84B07}"/>
          </ac:spMkLst>
        </pc:spChg>
        <pc:spChg chg="add mod">
          <ac:chgData name="Tamas Ungi" userId="7230d4dec6058018" providerId="LiveId" clId="{523ADC53-1716-4766-942F-00CA3FBC083B}" dt="2018-05-01T02:12:51.710" v="146" actId="164"/>
          <ac:spMkLst>
            <pc:docMk/>
            <pc:sldMk cId="743974943" sldId="279"/>
            <ac:spMk id="28" creationId="{59C3A51D-E78E-4974-BBB4-44A472E101D9}"/>
          </ac:spMkLst>
        </pc:spChg>
        <pc:spChg chg="add mod">
          <ac:chgData name="Tamas Ungi" userId="7230d4dec6058018" providerId="LiveId" clId="{523ADC53-1716-4766-942F-00CA3FBC083B}" dt="2018-05-01T02:16:53.036" v="213" actId="1076"/>
          <ac:spMkLst>
            <pc:docMk/>
            <pc:sldMk cId="743974943" sldId="279"/>
            <ac:spMk id="34" creationId="{B0E96CE0-FCD1-40B8-B114-F78D3E792E3B}"/>
          </ac:spMkLst>
        </pc:spChg>
        <pc:spChg chg="add mod">
          <ac:chgData name="Tamas Ungi" userId="7230d4dec6058018" providerId="LiveId" clId="{523ADC53-1716-4766-942F-00CA3FBC083B}" dt="2018-05-01T02:16:59.740" v="215" actId="1076"/>
          <ac:spMkLst>
            <pc:docMk/>
            <pc:sldMk cId="743974943" sldId="279"/>
            <ac:spMk id="35" creationId="{E6A335B1-8104-4D72-9050-33661C45755E}"/>
          </ac:spMkLst>
        </pc:spChg>
        <pc:spChg chg="add mod">
          <ac:chgData name="Tamas Ungi" userId="7230d4dec6058018" providerId="LiveId" clId="{523ADC53-1716-4766-942F-00CA3FBC083B}" dt="2018-05-01T02:15:25.074" v="194" actId="207"/>
          <ac:spMkLst>
            <pc:docMk/>
            <pc:sldMk cId="743974943" sldId="279"/>
            <ac:spMk id="36" creationId="{D5DF7D14-9589-4C0B-8032-4817149B3BD6}"/>
          </ac:spMkLst>
        </pc:spChg>
        <pc:spChg chg="add mod">
          <ac:chgData name="Tamas Ungi" userId="7230d4dec6058018" providerId="LiveId" clId="{523ADC53-1716-4766-942F-00CA3FBC083B}" dt="2018-05-01T02:15:28.620" v="196" actId="1076"/>
          <ac:spMkLst>
            <pc:docMk/>
            <pc:sldMk cId="743974943" sldId="279"/>
            <ac:spMk id="37" creationId="{E62AA8BB-706E-4E37-865D-F5BBAF65ECCE}"/>
          </ac:spMkLst>
        </pc:spChg>
        <pc:spChg chg="add mod">
          <ac:chgData name="Tamas Ungi" userId="7230d4dec6058018" providerId="LiveId" clId="{523ADC53-1716-4766-942F-00CA3FBC083B}" dt="2018-05-01T02:15:29.367" v="197"/>
          <ac:spMkLst>
            <pc:docMk/>
            <pc:sldMk cId="743974943" sldId="279"/>
            <ac:spMk id="38" creationId="{A88012D3-4D8E-4EEB-92D5-E974721F62A4}"/>
          </ac:spMkLst>
        </pc:spChg>
        <pc:spChg chg="add mod">
          <ac:chgData name="Tamas Ungi" userId="7230d4dec6058018" providerId="LiveId" clId="{523ADC53-1716-4766-942F-00CA3FBC083B}" dt="2018-05-01T02:15:32.605" v="199" actId="1076"/>
          <ac:spMkLst>
            <pc:docMk/>
            <pc:sldMk cId="743974943" sldId="279"/>
            <ac:spMk id="39" creationId="{2844917F-360A-435A-A1C4-E69B04CD57F7}"/>
          </ac:spMkLst>
        </pc:spChg>
        <pc:spChg chg="add mod">
          <ac:chgData name="Tamas Ungi" userId="7230d4dec6058018" providerId="LiveId" clId="{523ADC53-1716-4766-942F-00CA3FBC083B}" dt="2018-05-01T02:15:34.430" v="201" actId="1076"/>
          <ac:spMkLst>
            <pc:docMk/>
            <pc:sldMk cId="743974943" sldId="279"/>
            <ac:spMk id="40" creationId="{47DD2D5C-6204-4D5E-AE88-72B474E2596C}"/>
          </ac:spMkLst>
        </pc:spChg>
        <pc:spChg chg="add mod">
          <ac:chgData name="Tamas Ungi" userId="7230d4dec6058018" providerId="LiveId" clId="{523ADC53-1716-4766-942F-00CA3FBC083B}" dt="2018-05-01T02:15:34.772" v="202"/>
          <ac:spMkLst>
            <pc:docMk/>
            <pc:sldMk cId="743974943" sldId="279"/>
            <ac:spMk id="41" creationId="{DCD965D1-BE0A-44DA-83BB-385789F0A925}"/>
          </ac:spMkLst>
        </pc:spChg>
        <pc:spChg chg="add del mod">
          <ac:chgData name="Tamas Ungi" userId="7230d4dec6058018" providerId="LiveId" clId="{523ADC53-1716-4766-942F-00CA3FBC083B}" dt="2018-05-01T02:43:45.214" v="435" actId="478"/>
          <ac:spMkLst>
            <pc:docMk/>
            <pc:sldMk cId="743974943" sldId="279"/>
            <ac:spMk id="43" creationId="{4FA5D9C8-91CF-44FC-A210-6AD6A0B6F870}"/>
          </ac:spMkLst>
        </pc:spChg>
        <pc:spChg chg="add del mod">
          <ac:chgData name="Tamas Ungi" userId="7230d4dec6058018" providerId="LiveId" clId="{523ADC53-1716-4766-942F-00CA3FBC083B}" dt="2018-05-01T02:43:47.574" v="436" actId="478"/>
          <ac:spMkLst>
            <pc:docMk/>
            <pc:sldMk cId="743974943" sldId="279"/>
            <ac:spMk id="44" creationId="{065E6F09-B2E7-449D-8B4B-10E1121F1065}"/>
          </ac:spMkLst>
        </pc:spChg>
        <pc:spChg chg="add">
          <ac:chgData name="Tamas Ungi" userId="7230d4dec6058018" providerId="LiveId" clId="{523ADC53-1716-4766-942F-00CA3FBC083B}" dt="2018-05-01T02:43:48.577" v="437"/>
          <ac:spMkLst>
            <pc:docMk/>
            <pc:sldMk cId="743974943" sldId="279"/>
            <ac:spMk id="46" creationId="{0665EC3D-43AA-447A-8485-728FADD121C5}"/>
          </ac:spMkLst>
        </pc:spChg>
        <pc:spChg chg="add">
          <ac:chgData name="Tamas Ungi" userId="7230d4dec6058018" providerId="LiveId" clId="{523ADC53-1716-4766-942F-00CA3FBC083B}" dt="2018-05-01T02:43:48.577" v="437"/>
          <ac:spMkLst>
            <pc:docMk/>
            <pc:sldMk cId="743974943" sldId="279"/>
            <ac:spMk id="47" creationId="{19D90A04-0FB3-40EB-A81D-A1BB0D937BA0}"/>
          </ac:spMkLst>
        </pc:spChg>
        <pc:grpChg chg="add mod">
          <ac:chgData name="Tamas Ungi" userId="7230d4dec6058018" providerId="LiveId" clId="{523ADC53-1716-4766-942F-00CA3FBC083B}" dt="2018-05-01T02:21:44.986" v="300" actId="1037"/>
          <ac:grpSpMkLst>
            <pc:docMk/>
            <pc:sldMk cId="743974943" sldId="279"/>
            <ac:grpSpMk id="3" creationId="{4442632E-D356-4E86-8DC6-0D15E2A50BD8}"/>
          </ac:grpSpMkLst>
        </pc:grpChg>
        <pc:grpChg chg="add mod">
          <ac:chgData name="Tamas Ungi" userId="7230d4dec6058018" providerId="LiveId" clId="{523ADC53-1716-4766-942F-00CA3FBC083B}" dt="2018-05-01T02:21:44.986" v="300" actId="1037"/>
          <ac:grpSpMkLst>
            <pc:docMk/>
            <pc:sldMk cId="743974943" sldId="279"/>
            <ac:grpSpMk id="7" creationId="{1D067868-5010-444B-93B4-92B32EC0D74D}"/>
          </ac:grpSpMkLst>
        </pc:grpChg>
        <pc:grpChg chg="add mod">
          <ac:chgData name="Tamas Ungi" userId="7230d4dec6058018" providerId="LiveId" clId="{523ADC53-1716-4766-942F-00CA3FBC083B}" dt="2018-05-01T02:24:55.719" v="334" actId="1076"/>
          <ac:grpSpMkLst>
            <pc:docMk/>
            <pc:sldMk cId="743974943" sldId="279"/>
            <ac:grpSpMk id="20" creationId="{9D269CBC-259F-454C-89CB-8A67A5EDBBD2}"/>
          </ac:grpSpMkLst>
        </pc:grpChg>
        <pc:grpChg chg="add mod">
          <ac:chgData name="Tamas Ungi" userId="7230d4dec6058018" providerId="LiveId" clId="{523ADC53-1716-4766-942F-00CA3FBC083B}" dt="2018-05-01T02:26:17.730" v="360" actId="1076"/>
          <ac:grpSpMkLst>
            <pc:docMk/>
            <pc:sldMk cId="743974943" sldId="279"/>
            <ac:grpSpMk id="29" creationId="{C0A029EE-C714-482B-8A20-14FD751B6BDD}"/>
          </ac:grpSpMkLst>
        </pc:grpChg>
        <pc:grpChg chg="add mod">
          <ac:chgData name="Tamas Ungi" userId="7230d4dec6058018" providerId="LiveId" clId="{523ADC53-1716-4766-942F-00CA3FBC083B}" dt="2018-05-01T02:16:50.859" v="212" actId="1076"/>
          <ac:grpSpMkLst>
            <pc:docMk/>
            <pc:sldMk cId="743974943" sldId="279"/>
            <ac:grpSpMk id="30" creationId="{F8EC0603-8B13-481F-AF84-FBB6A144C00C}"/>
          </ac:grpSpMkLst>
        </pc:grpChg>
        <pc:picChg chg="add del mod ord">
          <ac:chgData name="Tamas Ungi" userId="7230d4dec6058018" providerId="LiveId" clId="{523ADC53-1716-4766-942F-00CA3FBC083B}" dt="2018-05-01T02:14:47.773" v="189" actId="1076"/>
          <ac:picMkLst>
            <pc:docMk/>
            <pc:sldMk cId="743974943" sldId="279"/>
            <ac:picMk id="19" creationId="{1F0102B7-E225-47B6-A50B-E399056655CF}"/>
          </ac:picMkLst>
        </pc:picChg>
        <pc:picChg chg="add del mod">
          <ac:chgData name="Tamas Ungi" userId="7230d4dec6058018" providerId="LiveId" clId="{523ADC53-1716-4766-942F-00CA3FBC083B}" dt="2018-05-01T02:43:42.550" v="434" actId="478"/>
          <ac:picMkLst>
            <pc:docMk/>
            <pc:sldMk cId="743974943" sldId="279"/>
            <ac:picMk id="42" creationId="{8CD5FDC9-025C-4E17-8403-45408CABB1BB}"/>
          </ac:picMkLst>
        </pc:picChg>
        <pc:picChg chg="add">
          <ac:chgData name="Tamas Ungi" userId="7230d4dec6058018" providerId="LiveId" clId="{523ADC53-1716-4766-942F-00CA3FBC083B}" dt="2018-05-01T02:43:48.577" v="437"/>
          <ac:picMkLst>
            <pc:docMk/>
            <pc:sldMk cId="743974943" sldId="279"/>
            <ac:picMk id="45" creationId="{8489255F-F2ED-4150-951C-46D5A0814B0B}"/>
          </ac:picMkLst>
        </pc:picChg>
        <pc:cxnChg chg="mod">
          <ac:chgData name="Tamas Ungi" userId="7230d4dec6058018" providerId="LiveId" clId="{523ADC53-1716-4766-942F-00CA3FBC083B}" dt="2018-05-01T02:15:50.235" v="204" actId="1076"/>
          <ac:cxnSpMkLst>
            <pc:docMk/>
            <pc:sldMk cId="743974943" sldId="279"/>
            <ac:cxnSpMk id="31" creationId="{89FFC1FA-F423-475A-B31D-9010F18B2357}"/>
          </ac:cxnSpMkLst>
        </pc:cxnChg>
      </pc:sldChg>
      <pc:sldChg chg="addSp delSp modSp add">
        <pc:chgData name="Tamas Ungi" userId="7230d4dec6058018" providerId="LiveId" clId="{523ADC53-1716-4766-942F-00CA3FBC083B}" dt="2018-05-01T02:43:29.379" v="433" actId="1076"/>
        <pc:sldMkLst>
          <pc:docMk/>
          <pc:sldMk cId="1035234423" sldId="280"/>
        </pc:sldMkLst>
        <pc:spChg chg="mod">
          <ac:chgData name="Tamas Ungi" userId="7230d4dec6058018" providerId="LiveId" clId="{523ADC53-1716-4766-942F-00CA3FBC083B}" dt="2018-05-01T02:22:40.641" v="327" actId="20577"/>
          <ac:spMkLst>
            <pc:docMk/>
            <pc:sldMk cId="1035234423" sldId="280"/>
            <ac:spMk id="2" creationId="{5CFCB750-5C2B-4405-80DE-E263DF2FB75D}"/>
          </ac:spMkLst>
        </pc:spChg>
        <pc:spChg chg="del">
          <ac:chgData name="Tamas Ungi" userId="7230d4dec6058018" providerId="LiveId" clId="{523ADC53-1716-4766-942F-00CA3FBC083B}" dt="2018-05-01T02:25:49.831" v="355" actId="478"/>
          <ac:spMkLst>
            <pc:docMk/>
            <pc:sldMk cId="1035234423" sldId="280"/>
            <ac:spMk id="24" creationId="{569B7A5D-C0B4-4BFA-A82D-CED59B818ED8}"/>
          </ac:spMkLst>
        </pc:spChg>
        <pc:spChg chg="mod">
          <ac:chgData name="Tamas Ungi" userId="7230d4dec6058018" providerId="LiveId" clId="{523ADC53-1716-4766-942F-00CA3FBC083B}" dt="2018-05-01T02:20:47.523" v="282" actId="1076"/>
          <ac:spMkLst>
            <pc:docMk/>
            <pc:sldMk cId="1035234423" sldId="280"/>
            <ac:spMk id="25" creationId="{C7998069-9741-46FA-A44E-3278D61511C5}"/>
          </ac:spMkLst>
        </pc:spChg>
        <pc:spChg chg="del mod">
          <ac:chgData name="Tamas Ungi" userId="7230d4dec6058018" providerId="LiveId" clId="{523ADC53-1716-4766-942F-00CA3FBC083B}" dt="2018-05-01T02:25:47.566" v="354" actId="478"/>
          <ac:spMkLst>
            <pc:docMk/>
            <pc:sldMk cId="1035234423" sldId="280"/>
            <ac:spMk id="26" creationId="{2E5E796C-A1B7-478D-B0CD-CA2A17DA8DD1}"/>
          </ac:spMkLst>
        </pc:spChg>
        <pc:spChg chg="mod">
          <ac:chgData name="Tamas Ungi" userId="7230d4dec6058018" providerId="LiveId" clId="{523ADC53-1716-4766-942F-00CA3FBC083B}" dt="2018-05-01T02:21:19.223" v="289" actId="1076"/>
          <ac:spMkLst>
            <pc:docMk/>
            <pc:sldMk cId="1035234423" sldId="280"/>
            <ac:spMk id="34" creationId="{B0E96CE0-FCD1-40B8-B114-F78D3E792E3B}"/>
          </ac:spMkLst>
        </pc:spChg>
        <pc:spChg chg="mod">
          <ac:chgData name="Tamas Ungi" userId="7230d4dec6058018" providerId="LiveId" clId="{523ADC53-1716-4766-942F-00CA3FBC083B}" dt="2018-05-01T02:21:25.992" v="291" actId="14100"/>
          <ac:spMkLst>
            <pc:docMk/>
            <pc:sldMk cId="1035234423" sldId="280"/>
            <ac:spMk id="35" creationId="{E6A335B1-8104-4D72-9050-33661C45755E}"/>
          </ac:spMkLst>
        </pc:spChg>
        <pc:spChg chg="add mod">
          <ac:chgData name="Tamas Ungi" userId="7230d4dec6058018" providerId="LiveId" clId="{523ADC53-1716-4766-942F-00CA3FBC083B}" dt="2018-05-01T02:21:34.957" v="297" actId="20577"/>
          <ac:spMkLst>
            <pc:docMk/>
            <pc:sldMk cId="1035234423" sldId="280"/>
            <ac:spMk id="46" creationId="{92792BC0-79E6-4FF5-BCA6-4CC8B98861B1}"/>
          </ac:spMkLst>
        </pc:spChg>
        <pc:spChg chg="add mod">
          <ac:chgData name="Tamas Ungi" userId="7230d4dec6058018" providerId="LiveId" clId="{523ADC53-1716-4766-942F-00CA3FBC083B}" dt="2018-05-01T02:23:17.948" v="330" actId="1076"/>
          <ac:spMkLst>
            <pc:docMk/>
            <pc:sldMk cId="1035234423" sldId="280"/>
            <ac:spMk id="47" creationId="{5AE88EF2-6D80-4CFA-B55C-BD65A61CE470}"/>
          </ac:spMkLst>
        </pc:spChg>
        <pc:spChg chg="add">
          <ac:chgData name="Tamas Ungi" userId="7230d4dec6058018" providerId="LiveId" clId="{523ADC53-1716-4766-942F-00CA3FBC083B}" dt="2018-05-01T02:25:50.321" v="356"/>
          <ac:spMkLst>
            <pc:docMk/>
            <pc:sldMk cId="1035234423" sldId="280"/>
            <ac:spMk id="52" creationId="{79950CF3-A45D-4BE5-84F9-6FE7074992B5}"/>
          </ac:spMkLst>
        </pc:spChg>
        <pc:spChg chg="add mod">
          <ac:chgData name="Tamas Ungi" userId="7230d4dec6058018" providerId="LiveId" clId="{523ADC53-1716-4766-942F-00CA3FBC083B}" dt="2018-05-01T02:26:03.688" v="359" actId="14100"/>
          <ac:spMkLst>
            <pc:docMk/>
            <pc:sldMk cId="1035234423" sldId="280"/>
            <ac:spMk id="53" creationId="{9C3AAB65-5BF5-429A-BAE7-D240DA659F6F}"/>
          </ac:spMkLst>
        </pc:spChg>
        <pc:spChg chg="add mod">
          <ac:chgData name="Tamas Ungi" userId="7230d4dec6058018" providerId="LiveId" clId="{523ADC53-1716-4766-942F-00CA3FBC083B}" dt="2018-05-01T02:43:21.138" v="429" actId="1076"/>
          <ac:spMkLst>
            <pc:docMk/>
            <pc:sldMk cId="1035234423" sldId="280"/>
            <ac:spMk id="55" creationId="{908C20BC-6BB3-490B-8E97-E138F8EBB2D8}"/>
          </ac:spMkLst>
        </pc:spChg>
        <pc:spChg chg="add mod">
          <ac:chgData name="Tamas Ungi" userId="7230d4dec6058018" providerId="LiveId" clId="{523ADC53-1716-4766-942F-00CA3FBC083B}" dt="2018-05-01T02:43:29.379" v="433" actId="1076"/>
          <ac:spMkLst>
            <pc:docMk/>
            <pc:sldMk cId="1035234423" sldId="280"/>
            <ac:spMk id="56" creationId="{21CA9889-13E8-4C2D-B10F-CD92245D5683}"/>
          </ac:spMkLst>
        </pc:spChg>
        <pc:grpChg chg="mod">
          <ac:chgData name="Tamas Ungi" userId="7230d4dec6058018" providerId="LiveId" clId="{523ADC53-1716-4766-942F-00CA3FBC083B}" dt="2018-05-01T02:21:51.530" v="303" actId="1037"/>
          <ac:grpSpMkLst>
            <pc:docMk/>
            <pc:sldMk cId="1035234423" sldId="280"/>
            <ac:grpSpMk id="3" creationId="{4442632E-D356-4E86-8DC6-0D15E2A50BD8}"/>
          </ac:grpSpMkLst>
        </pc:grpChg>
        <pc:grpChg chg="mod">
          <ac:chgData name="Tamas Ungi" userId="7230d4dec6058018" providerId="LiveId" clId="{523ADC53-1716-4766-942F-00CA3FBC083B}" dt="2018-05-01T02:21:51.530" v="303" actId="1037"/>
          <ac:grpSpMkLst>
            <pc:docMk/>
            <pc:sldMk cId="1035234423" sldId="280"/>
            <ac:grpSpMk id="7" creationId="{1D067868-5010-444B-93B4-92B32EC0D74D}"/>
          </ac:grpSpMkLst>
        </pc:grpChg>
        <pc:grpChg chg="del">
          <ac:chgData name="Tamas Ungi" userId="7230d4dec6058018" providerId="LiveId" clId="{523ADC53-1716-4766-942F-00CA3FBC083B}" dt="2018-05-01T02:25:49.831" v="355" actId="478"/>
          <ac:grpSpMkLst>
            <pc:docMk/>
            <pc:sldMk cId="1035234423" sldId="280"/>
            <ac:grpSpMk id="20" creationId="{9D269CBC-259F-454C-89CB-8A67A5EDBBD2}"/>
          </ac:grpSpMkLst>
        </pc:grpChg>
        <pc:grpChg chg="mod">
          <ac:chgData name="Tamas Ungi" userId="7230d4dec6058018" providerId="LiveId" clId="{523ADC53-1716-4766-942F-00CA3FBC083B}" dt="2018-05-01T02:26:22.762" v="361" actId="1076"/>
          <ac:grpSpMkLst>
            <pc:docMk/>
            <pc:sldMk cId="1035234423" sldId="280"/>
            <ac:grpSpMk id="29" creationId="{C0A029EE-C714-482B-8A20-14FD751B6BDD}"/>
          </ac:grpSpMkLst>
        </pc:grpChg>
        <pc:grpChg chg="mod">
          <ac:chgData name="Tamas Ungi" userId="7230d4dec6058018" providerId="LiveId" clId="{523ADC53-1716-4766-942F-00CA3FBC083B}" dt="2018-05-01T02:21:19.223" v="289" actId="1076"/>
          <ac:grpSpMkLst>
            <pc:docMk/>
            <pc:sldMk cId="1035234423" sldId="280"/>
            <ac:grpSpMk id="30" creationId="{F8EC0603-8B13-481F-AF84-FBB6A144C00C}"/>
          </ac:grpSpMkLst>
        </pc:grpChg>
        <pc:grpChg chg="add mod">
          <ac:chgData name="Tamas Ungi" userId="7230d4dec6058018" providerId="LiveId" clId="{523ADC53-1716-4766-942F-00CA3FBC083B}" dt="2018-05-01T02:20:44.154" v="281" actId="1076"/>
          <ac:grpSpMkLst>
            <pc:docMk/>
            <pc:sldMk cId="1035234423" sldId="280"/>
            <ac:grpSpMk id="42" creationId="{EB7A3ED0-F0A1-49A3-B792-7DF298ABB4E9}"/>
          </ac:grpSpMkLst>
        </pc:grpChg>
        <pc:grpChg chg="add">
          <ac:chgData name="Tamas Ungi" userId="7230d4dec6058018" providerId="LiveId" clId="{523ADC53-1716-4766-942F-00CA3FBC083B}" dt="2018-05-01T02:25:50.321" v="356"/>
          <ac:grpSpMkLst>
            <pc:docMk/>
            <pc:sldMk cId="1035234423" sldId="280"/>
            <ac:grpSpMk id="48" creationId="{ACC64BBC-A234-44F5-A483-90A3B945F32B}"/>
          </ac:grpSpMkLst>
        </pc:grpChg>
        <pc:picChg chg="mod">
          <ac:chgData name="Tamas Ungi" userId="7230d4dec6058018" providerId="LiveId" clId="{523ADC53-1716-4766-942F-00CA3FBC083B}" dt="2018-05-01T02:21:04.994" v="287" actId="14100"/>
          <ac:picMkLst>
            <pc:docMk/>
            <pc:sldMk cId="1035234423" sldId="280"/>
            <ac:picMk id="19" creationId="{1F0102B7-E225-47B6-A50B-E399056655CF}"/>
          </ac:picMkLst>
        </pc:picChg>
        <pc:picChg chg="add mod">
          <ac:chgData name="Tamas Ungi" userId="7230d4dec6058018" providerId="LiveId" clId="{523ADC53-1716-4766-942F-00CA3FBC083B}" dt="2018-05-01T02:43:19.082" v="428" actId="1076"/>
          <ac:picMkLst>
            <pc:docMk/>
            <pc:sldMk cId="1035234423" sldId="280"/>
            <ac:picMk id="54" creationId="{742C9FFE-8AA1-48C3-9E8C-5305C63748CE}"/>
          </ac:picMkLst>
        </pc:picChg>
      </pc:sldChg>
      <pc:sldChg chg="addSp modSp add">
        <pc:chgData name="Tamas Ungi" userId="7230d4dec6058018" providerId="LiveId" clId="{523ADC53-1716-4766-942F-00CA3FBC083B}" dt="2018-05-01T03:03:34.373" v="484" actId="207"/>
        <pc:sldMkLst>
          <pc:docMk/>
          <pc:sldMk cId="1483161167" sldId="281"/>
        </pc:sldMkLst>
        <pc:spChg chg="mod">
          <ac:chgData name="Tamas Ungi" userId="7230d4dec6058018" providerId="LiveId" clId="{523ADC53-1716-4766-942F-00CA3FBC083B}" dt="2018-05-01T02:27:05.862" v="385" actId="20577"/>
          <ac:spMkLst>
            <pc:docMk/>
            <pc:sldMk cId="1483161167" sldId="281"/>
            <ac:spMk id="2" creationId="{1CD79E2B-D6D8-42CE-AC29-4D358EB9C177}"/>
          </ac:spMkLst>
        </pc:spChg>
        <pc:spChg chg="add mod">
          <ac:chgData name="Tamas Ungi" userId="7230d4dec6058018" providerId="LiveId" clId="{523ADC53-1716-4766-942F-00CA3FBC083B}" dt="2018-05-01T03:03:34.373" v="484" actId="207"/>
          <ac:spMkLst>
            <pc:docMk/>
            <pc:sldMk cId="1483161167" sldId="281"/>
            <ac:spMk id="3" creationId="{03537799-5091-4DF4-9DAE-9CA1A1194638}"/>
          </ac:spMkLst>
        </pc:spChg>
      </pc:sldChg>
    </pc:docChg>
  </pc:docChgLst>
  <pc:docChgLst>
    <pc:chgData userId="7230d4dec6058018" providerId="LiveId" clId="{E0B80797-9764-4959-B512-73B712689B9D}"/>
    <pc:docChg chg="custSel addSld modSld">
      <pc:chgData name="" userId="7230d4dec6058018" providerId="LiveId" clId="{E0B80797-9764-4959-B512-73B712689B9D}" dt="2018-05-01T01:29:55.939" v="60" actId="20577"/>
      <pc:docMkLst>
        <pc:docMk/>
      </pc:docMkLst>
      <pc:sldChg chg="addSp modSp add">
        <pc:chgData name="" userId="7230d4dec6058018" providerId="LiveId" clId="{E0B80797-9764-4959-B512-73B712689B9D}" dt="2018-05-01T01:29:55.939" v="60" actId="20577"/>
        <pc:sldMkLst>
          <pc:docMk/>
          <pc:sldMk cId="1613146181" sldId="276"/>
        </pc:sldMkLst>
        <pc:spChg chg="mod">
          <ac:chgData name="" userId="7230d4dec6058018" providerId="LiveId" clId="{E0B80797-9764-4959-B512-73B712689B9D}" dt="2018-05-01T01:23:10.787" v="22" actId="20577"/>
          <ac:spMkLst>
            <pc:docMk/>
            <pc:sldMk cId="1613146181" sldId="276"/>
            <ac:spMk id="2" creationId="{86FD58B9-3E1B-4AE8-BB94-D2E7CEF6F75A}"/>
          </ac:spMkLst>
        </pc:spChg>
        <pc:spChg chg="add mod">
          <ac:chgData name="" userId="7230d4dec6058018" providerId="LiveId" clId="{E0B80797-9764-4959-B512-73B712689B9D}" dt="2018-05-01T01:29:55.939" v="60" actId="20577"/>
          <ac:spMkLst>
            <pc:docMk/>
            <pc:sldMk cId="1613146181" sldId="276"/>
            <ac:spMk id="3" creationId="{3A04F3B3-EA71-4801-BDD6-01ED22A2EE00}"/>
          </ac:spMkLst>
        </pc:spChg>
        <pc:picChg chg="add mod">
          <ac:chgData name="" userId="7230d4dec6058018" providerId="LiveId" clId="{E0B80797-9764-4959-B512-73B712689B9D}" dt="2018-05-01T01:29:13.492" v="50" actId="1076"/>
          <ac:picMkLst>
            <pc:docMk/>
            <pc:sldMk cId="1613146181" sldId="276"/>
            <ac:picMk id="1026" creationId="{982952A9-C6CC-4BEB-9772-A0AD45F88AF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AE11203-F87F-4F6C-A8ED-9B6A539658EF}" type="datetimeFigureOut">
              <a:rPr lang="en-CA" smtClean="0"/>
              <a:t>2018-04-30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A3EDDA4-A94D-4B6F-AE04-EF20E5C8F39F}" type="slidenum">
              <a:rPr lang="en-CA" smtClean="0"/>
              <a:t>‹#›</a:t>
            </a:fld>
            <a:endParaRPr lang="en-CA"/>
          </a:p>
        </p:txBody>
      </p:sp>
    </p:spTree>
    <p:extLst>
      <p:ext uri="{BB962C8B-B14F-4D97-AF65-F5344CB8AC3E}">
        <p14:creationId xmlns:p14="http://schemas.microsoft.com/office/powerpoint/2010/main" val="305191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4092"/>
          </a:xfrm>
        </p:spPr>
        <p:txBody>
          <a:bodyPr/>
          <a:lstStyle/>
          <a:p>
            <a:r>
              <a:rPr lang="en-US"/>
              <a:t>Click to edit Master title style</a:t>
            </a:r>
            <a:endParaRPr lang="en-CA"/>
          </a:p>
        </p:txBody>
      </p:sp>
      <p:sp>
        <p:nvSpPr>
          <p:cNvPr id="4" name="Date Placeholder 3"/>
          <p:cNvSpPr>
            <a:spLocks noGrp="1"/>
          </p:cNvSpPr>
          <p:nvPr>
            <p:ph type="dt" sz="half" idx="10"/>
          </p:nvPr>
        </p:nvSpPr>
        <p:spPr/>
        <p:txBody>
          <a:bodyPr/>
          <a:lstStyle/>
          <a:p>
            <a:fld id="{0AE11203-F87F-4F6C-A8ED-9B6A539658EF}" type="datetimeFigureOut">
              <a:rPr lang="en-CA" smtClean="0"/>
              <a:t>2018-04-30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A3EDDA4-A94D-4B6F-AE04-EF20E5C8F39F}" type="slidenum">
              <a:rPr lang="en-CA" smtClean="0"/>
              <a:t>‹#›</a:t>
            </a:fld>
            <a:endParaRPr lang="en-CA"/>
          </a:p>
        </p:txBody>
      </p:sp>
    </p:spTree>
    <p:extLst>
      <p:ext uri="{BB962C8B-B14F-4D97-AF65-F5344CB8AC3E}">
        <p14:creationId xmlns:p14="http://schemas.microsoft.com/office/powerpoint/2010/main" val="103436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E11203-F87F-4F6C-A8ED-9B6A539658EF}" type="datetimeFigureOut">
              <a:rPr lang="en-CA" smtClean="0"/>
              <a:t>2018-04-30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A3EDDA4-A94D-4B6F-AE04-EF20E5C8F39F}" type="slidenum">
              <a:rPr lang="en-CA" smtClean="0"/>
              <a:t>‹#›</a:t>
            </a:fld>
            <a:endParaRPr lang="en-CA"/>
          </a:p>
        </p:txBody>
      </p:sp>
    </p:spTree>
    <p:extLst>
      <p:ext uri="{BB962C8B-B14F-4D97-AF65-F5344CB8AC3E}">
        <p14:creationId xmlns:p14="http://schemas.microsoft.com/office/powerpoint/2010/main" val="39265988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E11203-F87F-4F6C-A8ED-9B6A539658EF}" type="datetimeFigureOut">
              <a:rPr lang="en-CA" smtClean="0"/>
              <a:t>2018-04-30</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EDDA4-A94D-4B6F-AE04-EF20E5C8F39F}" type="slidenum">
              <a:rPr lang="en-CA" smtClean="0"/>
              <a:t>‹#›</a:t>
            </a:fld>
            <a:endParaRPr lang="en-CA"/>
          </a:p>
        </p:txBody>
      </p:sp>
    </p:spTree>
    <p:extLst>
      <p:ext uri="{BB962C8B-B14F-4D97-AF65-F5344CB8AC3E}">
        <p14:creationId xmlns:p14="http://schemas.microsoft.com/office/powerpoint/2010/main" val="2893423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4.em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Coordinate systems and transforms in IGT</a:t>
            </a:r>
          </a:p>
        </p:txBody>
      </p:sp>
      <p:sp>
        <p:nvSpPr>
          <p:cNvPr id="3" name="Subtitle 2"/>
          <p:cNvSpPr>
            <a:spLocks noGrp="1"/>
          </p:cNvSpPr>
          <p:nvPr>
            <p:ph type="subTitle" idx="1"/>
          </p:nvPr>
        </p:nvSpPr>
        <p:spPr/>
        <p:txBody>
          <a:bodyPr/>
          <a:lstStyle/>
          <a:p>
            <a:endParaRPr lang="en-CA"/>
          </a:p>
        </p:txBody>
      </p:sp>
    </p:spTree>
    <p:extLst>
      <p:ext uri="{BB962C8B-B14F-4D97-AF65-F5344CB8AC3E}">
        <p14:creationId xmlns:p14="http://schemas.microsoft.com/office/powerpoint/2010/main" val="414429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Careful with these!</a:t>
            </a:r>
          </a:p>
        </p:txBody>
      </p:sp>
      <mc:AlternateContent xmlns:mc="http://schemas.openxmlformats.org/markup-compatibility/2006" xmlns:a14="http://schemas.microsoft.com/office/drawing/2010/main">
        <mc:Choice Requires="a14">
          <p:sp>
            <p:nvSpPr>
              <p:cNvPr id="3" name="TextBox 2"/>
              <p:cNvSpPr txBox="1"/>
              <p:nvPr/>
            </p:nvSpPr>
            <p:spPr>
              <a:xfrm>
                <a:off x="828434" y="1535591"/>
                <a:ext cx="1699504" cy="10955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CA" i="1" smtClean="0">
                              <a:latin typeface="Cambria Math" panose="02040503050406030204" pitchFamily="18" charset="0"/>
                            </a:rPr>
                          </m:ctrlPr>
                        </m:mPr>
                        <m:mr>
                          <m:e>
                            <m:r>
                              <m:rPr>
                                <m:brk m:alnAt="7"/>
                              </m:rPr>
                              <a:rPr lang="en-CA" b="0" i="1" smtClean="0">
                                <a:latin typeface="Cambria Math"/>
                              </a:rPr>
                              <m:t>2</m:t>
                            </m:r>
                          </m:e>
                          <m:e>
                            <m:r>
                              <a:rPr lang="en-CA" b="0" i="1" smtClean="0">
                                <a:latin typeface="Cambria Math"/>
                              </a:rPr>
                              <m:t>0</m:t>
                            </m:r>
                          </m:e>
                          <m:e>
                            <m:r>
                              <a:rPr lang="en-CA" b="0" i="1" smtClean="0">
                                <a:latin typeface="Cambria Math"/>
                              </a:rPr>
                              <m:t>0</m:t>
                            </m:r>
                          </m:e>
                          <m:e>
                            <m:r>
                              <a:rPr lang="en-CA" b="0" i="1" smtClean="0">
                                <a:latin typeface="Cambria Math"/>
                              </a:rPr>
                              <m:t>200</m:t>
                            </m:r>
                          </m:e>
                        </m:mr>
                        <m:mr>
                          <m:e>
                            <m:r>
                              <a:rPr lang="en-CA" b="0" i="1" smtClean="0">
                                <a:latin typeface="Cambria Math"/>
                              </a:rPr>
                              <m:t>0</m:t>
                            </m:r>
                          </m:e>
                          <m:e>
                            <m:r>
                              <a:rPr lang="en-CA" b="0" i="1" smtClean="0">
                                <a:latin typeface="Cambria Math"/>
                              </a:rPr>
                              <m:t>2</m:t>
                            </m:r>
                          </m:e>
                          <m:e>
                            <m:r>
                              <a:rPr lang="en-CA" b="0" i="1" smtClean="0">
                                <a:latin typeface="Cambria Math"/>
                              </a:rPr>
                              <m:t>0</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2</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0</m:t>
                            </m:r>
                          </m:e>
                          <m:e>
                            <m:r>
                              <a:rPr lang="en-CA" b="0" i="1" smtClean="0">
                                <a:latin typeface="Cambria Math"/>
                              </a:rPr>
                              <m:t>1</m:t>
                            </m:r>
                          </m:e>
                        </m:mr>
                      </m:m>
                    </m:oMath>
                  </m:oMathPara>
                </a14:m>
                <a:endParaRPr lang="en-CA" dirty="0"/>
              </a:p>
            </p:txBody>
          </p:sp>
        </mc:Choice>
        <mc:Fallback xmlns="">
          <p:sp>
            <p:nvSpPr>
              <p:cNvPr id="3" name="TextBox 2"/>
              <p:cNvSpPr txBox="1">
                <a:spLocks noRot="1" noChangeAspect="1" noMove="1" noResize="1" noEditPoints="1" noAdjustHandles="1" noChangeArrowheads="1" noChangeShapeType="1" noTextEdit="1"/>
              </p:cNvSpPr>
              <p:nvPr/>
            </p:nvSpPr>
            <p:spPr>
              <a:xfrm>
                <a:off x="828434" y="1535591"/>
                <a:ext cx="1699504" cy="1095556"/>
              </a:xfrm>
              <a:prstGeom prst="rect">
                <a:avLst/>
              </a:prstGeom>
              <a:blipFill rotWithShape="1">
                <a:blip r:embed="rId2"/>
                <a:stretch>
                  <a:fillRect r="-4301"/>
                </a:stretch>
              </a:blipFill>
            </p:spPr>
            <p:txBody>
              <a:bodyPr/>
              <a:lstStyle/>
              <a:p>
                <a:r>
                  <a:rPr lang="en-CA">
                    <a:noFill/>
                  </a:rPr>
                  <a:t> </a:t>
                </a:r>
              </a:p>
            </p:txBody>
          </p:sp>
        </mc:Fallback>
      </mc:AlternateContent>
      <p:sp>
        <p:nvSpPr>
          <p:cNvPr id="4" name="TextBox 3"/>
          <p:cNvSpPr txBox="1"/>
          <p:nvPr/>
        </p:nvSpPr>
        <p:spPr>
          <a:xfrm>
            <a:off x="2764173" y="1798742"/>
            <a:ext cx="1742336" cy="646331"/>
          </a:xfrm>
          <a:prstGeom prst="rect">
            <a:avLst/>
          </a:prstGeom>
          <a:noFill/>
        </p:spPr>
        <p:txBody>
          <a:bodyPr wrap="none" rtlCol="0">
            <a:spAutoFit/>
          </a:bodyPr>
          <a:lstStyle/>
          <a:p>
            <a:r>
              <a:rPr lang="en-CA" dirty="0"/>
              <a:t>"Scaling"</a:t>
            </a:r>
          </a:p>
          <a:p>
            <a:r>
              <a:rPr lang="en-CA" dirty="0"/>
              <a:t>(and translation)</a:t>
            </a:r>
          </a:p>
        </p:txBody>
      </p:sp>
      <mc:AlternateContent xmlns:mc="http://schemas.openxmlformats.org/markup-compatibility/2006" xmlns:a14="http://schemas.microsoft.com/office/drawing/2010/main">
        <mc:Choice Requires="a14">
          <p:sp>
            <p:nvSpPr>
              <p:cNvPr id="5" name="TextBox 4"/>
              <p:cNvSpPr txBox="1"/>
              <p:nvPr/>
            </p:nvSpPr>
            <p:spPr>
              <a:xfrm>
                <a:off x="836201" y="3050325"/>
                <a:ext cx="1699503" cy="10955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CA" i="1" smtClean="0">
                              <a:latin typeface="Cambria Math" panose="02040503050406030204" pitchFamily="18" charset="0"/>
                            </a:rPr>
                          </m:ctrlPr>
                        </m:mPr>
                        <m:mr>
                          <m:e>
                            <m:r>
                              <m:rPr>
                                <m:brk m:alnAt="7"/>
                              </m:rPr>
                              <a:rPr lang="en-CA" b="0" i="1" smtClean="0">
                                <a:latin typeface="Cambria Math"/>
                              </a:rPr>
                              <m:t>2</m:t>
                            </m:r>
                          </m:e>
                          <m:e>
                            <m:r>
                              <a:rPr lang="en-CA" b="0" i="1" smtClean="0">
                                <a:latin typeface="Cambria Math"/>
                              </a:rPr>
                              <m:t>0</m:t>
                            </m:r>
                          </m:e>
                          <m:e>
                            <m:r>
                              <a:rPr lang="en-CA" b="0" i="1" smtClean="0">
                                <a:latin typeface="Cambria Math"/>
                              </a:rPr>
                              <m:t>0</m:t>
                            </m:r>
                          </m:e>
                          <m:e>
                            <m:r>
                              <a:rPr lang="en-CA" b="0" i="1" smtClean="0">
                                <a:latin typeface="Cambria Math"/>
                              </a:rPr>
                              <m:t>200</m:t>
                            </m:r>
                          </m:e>
                        </m:mr>
                        <m:mr>
                          <m:e>
                            <m:r>
                              <a:rPr lang="en-CA" b="0" i="1" smtClean="0">
                                <a:latin typeface="Cambria Math"/>
                              </a:rPr>
                              <m:t>0</m:t>
                            </m:r>
                          </m:e>
                          <m:e>
                            <m:r>
                              <a:rPr lang="en-CA" b="0" i="1" smtClean="0">
                                <a:latin typeface="Cambria Math"/>
                              </a:rPr>
                              <m:t>1</m:t>
                            </m:r>
                          </m:e>
                          <m:e>
                            <m:r>
                              <a:rPr lang="en-CA" b="0" i="1" smtClean="0">
                                <a:latin typeface="Cambria Math"/>
                              </a:rPr>
                              <m:t>0</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1</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0</m:t>
                            </m:r>
                          </m:e>
                          <m:e>
                            <m:r>
                              <a:rPr lang="en-CA" b="0" i="1" smtClean="0">
                                <a:latin typeface="Cambria Math"/>
                              </a:rPr>
                              <m:t>1</m:t>
                            </m:r>
                          </m:e>
                        </m:mr>
                      </m:m>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836201" y="3050325"/>
                <a:ext cx="1699503" cy="1095556"/>
              </a:xfrm>
              <a:prstGeom prst="rect">
                <a:avLst/>
              </a:prstGeom>
              <a:blipFill rotWithShape="1">
                <a:blip r:embed="rId3"/>
                <a:stretch>
                  <a:fillRect r="-4659"/>
                </a:stretch>
              </a:blipFill>
            </p:spPr>
            <p:txBody>
              <a:bodyPr/>
              <a:lstStyle/>
              <a:p>
                <a:r>
                  <a:rPr lang="en-CA">
                    <a:noFill/>
                  </a:rPr>
                  <a:t> </a:t>
                </a:r>
              </a:p>
            </p:txBody>
          </p:sp>
        </mc:Fallback>
      </mc:AlternateContent>
      <p:sp>
        <p:nvSpPr>
          <p:cNvPr id="6" name="TextBox 5"/>
          <p:cNvSpPr txBox="1"/>
          <p:nvPr/>
        </p:nvSpPr>
        <p:spPr>
          <a:xfrm>
            <a:off x="2938932" y="3274936"/>
            <a:ext cx="1742336" cy="923330"/>
          </a:xfrm>
          <a:prstGeom prst="rect">
            <a:avLst/>
          </a:prstGeom>
          <a:noFill/>
        </p:spPr>
        <p:txBody>
          <a:bodyPr wrap="none" rtlCol="0">
            <a:spAutoFit/>
          </a:bodyPr>
          <a:lstStyle/>
          <a:p>
            <a:r>
              <a:rPr lang="en-CA" dirty="0"/>
              <a:t>Anisotropic</a:t>
            </a:r>
          </a:p>
          <a:p>
            <a:r>
              <a:rPr lang="en-CA" dirty="0"/>
              <a:t>scaling</a:t>
            </a:r>
          </a:p>
          <a:p>
            <a:r>
              <a:rPr lang="en-CA" dirty="0"/>
              <a:t>(and translation)</a:t>
            </a:r>
          </a:p>
        </p:txBody>
      </p:sp>
      <mc:AlternateContent xmlns:mc="http://schemas.openxmlformats.org/markup-compatibility/2006" xmlns:a14="http://schemas.microsoft.com/office/drawing/2010/main">
        <mc:Choice Requires="a14">
          <p:sp>
            <p:nvSpPr>
              <p:cNvPr id="7" name="TextBox 6"/>
              <p:cNvSpPr txBox="1"/>
              <p:nvPr/>
            </p:nvSpPr>
            <p:spPr>
              <a:xfrm>
                <a:off x="836201" y="4625500"/>
                <a:ext cx="1443023" cy="10955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CA" i="1" smtClean="0">
                              <a:latin typeface="Cambria Math" panose="02040503050406030204" pitchFamily="18" charset="0"/>
                            </a:rPr>
                          </m:ctrlPr>
                        </m:mPr>
                        <m:mr>
                          <m:e>
                            <m:r>
                              <a:rPr lang="en-CA" b="0" i="1" smtClean="0">
                                <a:latin typeface="Cambria Math"/>
                              </a:rPr>
                              <m:t>1</m:t>
                            </m:r>
                          </m:e>
                          <m:e>
                            <m:r>
                              <a:rPr lang="en-CA" b="0" i="1" smtClean="0">
                                <a:latin typeface="Cambria Math"/>
                              </a:rPr>
                              <m:t>0</m:t>
                            </m:r>
                          </m:e>
                          <m:e>
                            <m:r>
                              <a:rPr lang="en-CA" b="0" i="1" smtClean="0">
                                <a:latin typeface="Cambria Math"/>
                              </a:rPr>
                              <m:t>1</m:t>
                            </m:r>
                          </m:e>
                          <m:e>
                            <m:r>
                              <a:rPr lang="en-CA" b="0" i="1" smtClean="0">
                                <a:latin typeface="Cambria Math"/>
                              </a:rPr>
                              <m:t>0</m:t>
                            </m:r>
                          </m:e>
                        </m:mr>
                        <m:mr>
                          <m:e>
                            <m:r>
                              <a:rPr lang="en-CA" b="0" i="1" smtClean="0">
                                <a:latin typeface="Cambria Math"/>
                              </a:rPr>
                              <m:t>0</m:t>
                            </m:r>
                          </m:e>
                          <m:e>
                            <m:r>
                              <a:rPr lang="en-CA" b="0" i="1" smtClean="0">
                                <a:latin typeface="Cambria Math"/>
                              </a:rPr>
                              <m:t>1</m:t>
                            </m:r>
                          </m:e>
                          <m:e>
                            <m:r>
                              <a:rPr lang="en-CA" b="0" i="1" smtClean="0">
                                <a:latin typeface="Cambria Math"/>
                              </a:rPr>
                              <m:t>0</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1</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0</m:t>
                            </m:r>
                          </m:e>
                          <m:e>
                            <m:r>
                              <a:rPr lang="en-CA" b="0" i="1" smtClean="0">
                                <a:latin typeface="Cambria Math"/>
                              </a:rPr>
                              <m:t>1</m:t>
                            </m:r>
                          </m:e>
                        </m:mr>
                      </m:m>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836201" y="4625500"/>
                <a:ext cx="1443023" cy="1095556"/>
              </a:xfrm>
              <a:prstGeom prst="rect">
                <a:avLst/>
              </a:prstGeom>
              <a:blipFill rotWithShape="1">
                <a:blip r:embed="rId4"/>
                <a:stretch>
                  <a:fillRect r="-5063"/>
                </a:stretch>
              </a:blipFill>
            </p:spPr>
            <p:txBody>
              <a:bodyPr/>
              <a:lstStyle/>
              <a:p>
                <a:r>
                  <a:rPr lang="en-CA">
                    <a:noFill/>
                  </a:rPr>
                  <a:t> </a:t>
                </a:r>
              </a:p>
            </p:txBody>
          </p:sp>
        </mc:Fallback>
      </mc:AlternateContent>
      <p:sp>
        <p:nvSpPr>
          <p:cNvPr id="8" name="TextBox 7"/>
          <p:cNvSpPr txBox="1"/>
          <p:nvPr/>
        </p:nvSpPr>
        <p:spPr>
          <a:xfrm>
            <a:off x="2938932" y="4813982"/>
            <a:ext cx="1742336" cy="646331"/>
          </a:xfrm>
          <a:prstGeom prst="rect">
            <a:avLst/>
          </a:prstGeom>
          <a:noFill/>
        </p:spPr>
        <p:txBody>
          <a:bodyPr wrap="none" rtlCol="0">
            <a:spAutoFit/>
          </a:bodyPr>
          <a:lstStyle/>
          <a:p>
            <a:r>
              <a:rPr lang="en-CA" dirty="0"/>
              <a:t>"Skew"</a:t>
            </a:r>
          </a:p>
          <a:p>
            <a:r>
              <a:rPr lang="en-CA" dirty="0"/>
              <a:t>(and translation)</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5238" y="1190855"/>
            <a:ext cx="1706628" cy="1694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1939" y="3003289"/>
            <a:ext cx="2305805" cy="1412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1312" y="4656311"/>
            <a:ext cx="3061108" cy="1608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514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865" y="1313765"/>
            <a:ext cx="46482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1204226" y="2933945"/>
                <a:ext cx="1747594" cy="10955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CA" i="1" smtClean="0">
                              <a:latin typeface="Cambria Math" panose="02040503050406030204" pitchFamily="18" charset="0"/>
                            </a:rPr>
                          </m:ctrlPr>
                        </m:mPr>
                        <m:mr>
                          <m:e>
                            <m:r>
                              <m:rPr>
                                <m:brk m:alnAt="7"/>
                              </m:rPr>
                              <a:rPr lang="en-CA" b="0" i="1" smtClean="0">
                                <a:latin typeface="Cambria Math"/>
                              </a:rPr>
                              <m:t>1</m:t>
                            </m:r>
                          </m:e>
                          <m:e>
                            <m:r>
                              <a:rPr lang="en-CA" b="0" i="1" smtClean="0">
                                <a:latin typeface="Cambria Math"/>
                              </a:rPr>
                              <m:t>0</m:t>
                            </m:r>
                          </m:e>
                          <m:e>
                            <m:r>
                              <a:rPr lang="en-CA" b="0" i="1" smtClean="0">
                                <a:latin typeface="Cambria Math"/>
                              </a:rPr>
                              <m:t>0</m:t>
                            </m:r>
                          </m:e>
                          <m:e>
                            <m:r>
                              <a:rPr lang="en-CA" b="0" i="1" smtClean="0">
                                <a:latin typeface="Cambria Math"/>
                              </a:rPr>
                              <m:t>0</m:t>
                            </m:r>
                          </m:e>
                        </m:mr>
                        <m:mr>
                          <m:e>
                            <m:r>
                              <a:rPr lang="en-CA" b="0" i="1" smtClean="0">
                                <a:latin typeface="Cambria Math"/>
                              </a:rPr>
                              <m:t>0</m:t>
                            </m:r>
                          </m:e>
                          <m:e>
                            <m:r>
                              <a:rPr lang="en-CA" b="0" i="1" smtClean="0">
                                <a:latin typeface="Cambria Math"/>
                              </a:rPr>
                              <m:t>1</m:t>
                            </m:r>
                          </m:e>
                          <m:e>
                            <m:r>
                              <a:rPr lang="en-CA" b="0" i="1" smtClean="0">
                                <a:latin typeface="Cambria Math"/>
                              </a:rPr>
                              <m:t>0</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1</m:t>
                            </m:r>
                          </m:e>
                          <m:e>
                            <m:r>
                              <a:rPr lang="en-CA" b="0" i="1" smtClean="0">
                                <a:latin typeface="Cambria Math"/>
                              </a:rPr>
                              <m:t>0</m:t>
                            </m:r>
                          </m:e>
                        </m:mr>
                        <m:mr>
                          <m:e>
                            <m:r>
                              <a:rPr lang="en-CA" b="0" i="1" smtClean="0">
                                <a:latin typeface="Cambria Math"/>
                              </a:rPr>
                              <m:t>0.01</m:t>
                            </m:r>
                          </m:e>
                          <m:e>
                            <m:r>
                              <a:rPr lang="en-CA" b="0" i="1" smtClean="0">
                                <a:latin typeface="Cambria Math"/>
                              </a:rPr>
                              <m:t>0</m:t>
                            </m:r>
                          </m:e>
                          <m:e>
                            <m:r>
                              <a:rPr lang="en-CA" b="0" i="1" smtClean="0">
                                <a:latin typeface="Cambria Math"/>
                              </a:rPr>
                              <m:t>0</m:t>
                            </m:r>
                          </m:e>
                          <m:e>
                            <m:r>
                              <a:rPr lang="en-CA" b="0" i="1" smtClean="0">
                                <a:latin typeface="Cambria Math"/>
                              </a:rPr>
                              <m:t>1</m:t>
                            </m:r>
                          </m:e>
                        </m:mr>
                      </m:m>
                    </m:oMath>
                  </m:oMathPara>
                </a14:m>
                <a:endParaRPr lang="en-CA" dirty="0"/>
              </a:p>
            </p:txBody>
          </p:sp>
        </mc:Choice>
        <mc:Fallback xmlns="">
          <p:sp>
            <p:nvSpPr>
              <p:cNvPr id="4" name="TextBox 3"/>
              <p:cNvSpPr txBox="1">
                <a:spLocks noRot="1" noChangeAspect="1" noMove="1" noResize="1" noEditPoints="1" noAdjustHandles="1" noChangeArrowheads="1" noChangeShapeType="1" noTextEdit="1"/>
              </p:cNvSpPr>
              <p:nvPr/>
            </p:nvSpPr>
            <p:spPr>
              <a:xfrm>
                <a:off x="1204226" y="2933945"/>
                <a:ext cx="1747594" cy="1095556"/>
              </a:xfrm>
              <a:prstGeom prst="rect">
                <a:avLst/>
              </a:prstGeom>
              <a:blipFill rotWithShape="1">
                <a:blip r:embed="rId3"/>
                <a:stretch>
                  <a:fillRect r="-4196"/>
                </a:stretch>
              </a:blipFill>
            </p:spPr>
            <p:txBody>
              <a:bodyPr/>
              <a:lstStyle/>
              <a:p>
                <a:r>
                  <a:rPr lang="en-CA">
                    <a:noFill/>
                  </a:rPr>
                  <a:t> </a:t>
                </a:r>
              </a:p>
            </p:txBody>
          </p:sp>
        </mc:Fallback>
      </mc:AlternateContent>
    </p:spTree>
    <p:extLst>
      <p:ext uri="{BB962C8B-B14F-4D97-AF65-F5344CB8AC3E}">
        <p14:creationId xmlns:p14="http://schemas.microsoft.com/office/powerpoint/2010/main" val="1070434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Rotation + translation</a:t>
            </a:r>
          </a:p>
        </p:txBody>
      </p:sp>
      <p:sp>
        <p:nvSpPr>
          <p:cNvPr id="3" name="TextBox 2"/>
          <p:cNvSpPr txBox="1"/>
          <p:nvPr/>
        </p:nvSpPr>
        <p:spPr>
          <a:xfrm>
            <a:off x="864600" y="2532381"/>
            <a:ext cx="2762295" cy="2246769"/>
          </a:xfrm>
          <a:prstGeom prst="rect">
            <a:avLst/>
          </a:prstGeom>
          <a:noFill/>
        </p:spPr>
        <p:txBody>
          <a:bodyPr wrap="none" rtlCol="0">
            <a:spAutoFit/>
          </a:bodyPr>
          <a:lstStyle/>
          <a:p>
            <a:r>
              <a:rPr lang="en-CA" sz="2800" b="1" dirty="0">
                <a:latin typeface="Courier New" panose="02070309020205020404" pitchFamily="49" charset="0"/>
                <a:cs typeface="Courier New" panose="02070309020205020404" pitchFamily="49" charset="0"/>
              </a:rPr>
              <a:t> 0  1  0 10 </a:t>
            </a:r>
          </a:p>
          <a:p>
            <a:r>
              <a:rPr lang="en-CA" sz="2800" b="1" dirty="0">
                <a:latin typeface="Courier New" panose="02070309020205020404" pitchFamily="49" charset="0"/>
                <a:cs typeface="Courier New" panose="02070309020205020404" pitchFamily="49" charset="0"/>
              </a:rPr>
              <a:t>-1  0  0  0 </a:t>
            </a:r>
          </a:p>
          <a:p>
            <a:r>
              <a:rPr lang="en-CA" sz="2800" b="1" dirty="0">
                <a:latin typeface="Courier New" panose="02070309020205020404" pitchFamily="49" charset="0"/>
                <a:cs typeface="Courier New" panose="02070309020205020404" pitchFamily="49" charset="0"/>
              </a:rPr>
              <a:t> 0  0  1  0 </a:t>
            </a:r>
          </a:p>
          <a:p>
            <a:r>
              <a:rPr lang="en-CA" sz="2800" b="1" dirty="0">
                <a:latin typeface="Courier New" panose="02070309020205020404" pitchFamily="49" charset="0"/>
                <a:cs typeface="Courier New" panose="02070309020205020404" pitchFamily="49" charset="0"/>
              </a:rPr>
              <a:t> 0  0  0  1 </a:t>
            </a:r>
          </a:p>
          <a:p>
            <a:endParaRPr lang="en-CA" sz="2800" b="1"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3603076" y="1673805"/>
            <a:ext cx="4794350" cy="3105345"/>
          </a:xfrm>
          <a:prstGeom prst="rect">
            <a:avLst/>
          </a:prstGeom>
        </p:spPr>
      </p:pic>
      <p:sp>
        <p:nvSpPr>
          <p:cNvPr id="5" name="Rectangle 4"/>
          <p:cNvSpPr/>
          <p:nvPr/>
        </p:nvSpPr>
        <p:spPr>
          <a:xfrm>
            <a:off x="828251" y="2421521"/>
            <a:ext cx="1962309" cy="14160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2826910" y="2433245"/>
            <a:ext cx="638726" cy="14160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1594480" y="1747698"/>
            <a:ext cx="580608" cy="707886"/>
          </a:xfrm>
          <a:prstGeom prst="rect">
            <a:avLst/>
          </a:prstGeom>
          <a:noFill/>
        </p:spPr>
        <p:txBody>
          <a:bodyPr wrap="none" rtlCol="0">
            <a:spAutoFit/>
          </a:bodyPr>
          <a:lstStyle/>
          <a:p>
            <a:r>
              <a:rPr lang="en-CA" sz="4000" b="1" dirty="0">
                <a:solidFill>
                  <a:schemeClr val="accent6"/>
                </a:solidFill>
              </a:rPr>
              <a:t>1.</a:t>
            </a:r>
            <a:endParaRPr lang="en-CA" b="1" dirty="0">
              <a:solidFill>
                <a:schemeClr val="accent6"/>
              </a:solidFill>
            </a:endParaRPr>
          </a:p>
        </p:txBody>
      </p:sp>
      <p:sp>
        <p:nvSpPr>
          <p:cNvPr id="8" name="TextBox 7"/>
          <p:cNvSpPr txBox="1"/>
          <p:nvPr/>
        </p:nvSpPr>
        <p:spPr>
          <a:xfrm>
            <a:off x="2911054" y="1747698"/>
            <a:ext cx="580608" cy="707886"/>
          </a:xfrm>
          <a:prstGeom prst="rect">
            <a:avLst/>
          </a:prstGeom>
          <a:noFill/>
        </p:spPr>
        <p:txBody>
          <a:bodyPr wrap="none" rtlCol="0">
            <a:spAutoFit/>
          </a:bodyPr>
          <a:lstStyle/>
          <a:p>
            <a:r>
              <a:rPr lang="en-CA" sz="4000" b="1" dirty="0">
                <a:solidFill>
                  <a:schemeClr val="accent6"/>
                </a:solidFill>
              </a:rPr>
              <a:t>2.</a:t>
            </a:r>
            <a:endParaRPr lang="en-CA" b="1" dirty="0">
              <a:solidFill>
                <a:schemeClr val="accent6"/>
              </a:solidFill>
            </a:endParaRPr>
          </a:p>
        </p:txBody>
      </p:sp>
      <p:sp>
        <p:nvSpPr>
          <p:cNvPr id="9" name="TextBox 8"/>
          <p:cNvSpPr txBox="1"/>
          <p:nvPr/>
        </p:nvSpPr>
        <p:spPr>
          <a:xfrm>
            <a:off x="476890" y="5222227"/>
            <a:ext cx="8370585" cy="830997"/>
          </a:xfrm>
          <a:prstGeom prst="rect">
            <a:avLst/>
          </a:prstGeom>
          <a:noFill/>
        </p:spPr>
        <p:txBody>
          <a:bodyPr wrap="square" rtlCol="0">
            <a:spAutoFit/>
          </a:bodyPr>
          <a:lstStyle/>
          <a:p>
            <a:r>
              <a:rPr lang="en-CA" sz="2400" dirty="0"/>
              <a:t>The </a:t>
            </a:r>
            <a:r>
              <a:rPr lang="en-CA" sz="2400" b="1" dirty="0"/>
              <a:t>translation part always indicates the origin </a:t>
            </a:r>
            <a:r>
              <a:rPr lang="en-CA" sz="2400" dirty="0"/>
              <a:t>of the transformed coordinate system in the original coordinate system.</a:t>
            </a:r>
          </a:p>
        </p:txBody>
      </p:sp>
    </p:spTree>
    <p:extLst>
      <p:ext uri="{BB962C8B-B14F-4D97-AF65-F5344CB8AC3E}">
        <p14:creationId xmlns:p14="http://schemas.microsoft.com/office/powerpoint/2010/main" val="37941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764413"/>
            <a:ext cx="8091895" cy="369332"/>
          </a:xfrm>
          <a:prstGeom prst="rect">
            <a:avLst/>
          </a:prstGeom>
          <a:noFill/>
        </p:spPr>
        <p:txBody>
          <a:bodyPr wrap="none" rtlCol="0">
            <a:spAutoFit/>
          </a:bodyPr>
          <a:lstStyle/>
          <a:p>
            <a:r>
              <a:rPr lang="en-CA" dirty="0"/>
              <a:t>I got a surface model (STL file) in centimeter units. But 3D Slicer assumes millimeters</a:t>
            </a:r>
          </a:p>
        </p:txBody>
      </p:sp>
      <p:pic>
        <p:nvPicPr>
          <p:cNvPr id="4" name="Picture 3"/>
          <p:cNvPicPr>
            <a:picLocks noChangeAspect="1"/>
          </p:cNvPicPr>
          <p:nvPr/>
        </p:nvPicPr>
        <p:blipFill>
          <a:blip r:embed="rId2"/>
          <a:stretch>
            <a:fillRect/>
          </a:stretch>
        </p:blipFill>
        <p:spPr>
          <a:xfrm>
            <a:off x="611560" y="1403775"/>
            <a:ext cx="7920880" cy="2537485"/>
          </a:xfrm>
          <a:prstGeom prst="rect">
            <a:avLst/>
          </a:prstGeom>
        </p:spPr>
      </p:pic>
      <p:sp>
        <p:nvSpPr>
          <p:cNvPr id="5" name="TextBox 4"/>
          <p:cNvSpPr txBox="1"/>
          <p:nvPr/>
        </p:nvSpPr>
        <p:spPr>
          <a:xfrm>
            <a:off x="611560" y="4140316"/>
            <a:ext cx="4714496" cy="369332"/>
          </a:xfrm>
          <a:prstGeom prst="rect">
            <a:avLst/>
          </a:prstGeom>
          <a:noFill/>
        </p:spPr>
        <p:txBody>
          <a:bodyPr wrap="none" rtlCol="0">
            <a:spAutoFit/>
          </a:bodyPr>
          <a:lstStyle/>
          <a:p>
            <a:r>
              <a:rPr lang="en-CA" dirty="0"/>
              <a:t>What transform would convert it to millimeters?</a:t>
            </a:r>
          </a:p>
        </p:txBody>
      </p:sp>
    </p:spTree>
    <p:extLst>
      <p:ext uri="{BB962C8B-B14F-4D97-AF65-F5344CB8AC3E}">
        <p14:creationId xmlns:p14="http://schemas.microsoft.com/office/powerpoint/2010/main" val="3273794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764413"/>
            <a:ext cx="8091895" cy="369332"/>
          </a:xfrm>
          <a:prstGeom prst="rect">
            <a:avLst/>
          </a:prstGeom>
          <a:noFill/>
        </p:spPr>
        <p:txBody>
          <a:bodyPr wrap="none" rtlCol="0">
            <a:spAutoFit/>
          </a:bodyPr>
          <a:lstStyle/>
          <a:p>
            <a:r>
              <a:rPr lang="en-CA" dirty="0"/>
              <a:t>I got a surface model (STL file) in centimeter units. But 3D Slicer assumes millimeters</a:t>
            </a:r>
          </a:p>
        </p:txBody>
      </p:sp>
      <p:pic>
        <p:nvPicPr>
          <p:cNvPr id="4" name="Picture 3"/>
          <p:cNvPicPr>
            <a:picLocks noChangeAspect="1"/>
          </p:cNvPicPr>
          <p:nvPr/>
        </p:nvPicPr>
        <p:blipFill>
          <a:blip r:embed="rId2"/>
          <a:stretch>
            <a:fillRect/>
          </a:stretch>
        </p:blipFill>
        <p:spPr>
          <a:xfrm>
            <a:off x="611560" y="1403775"/>
            <a:ext cx="7920880" cy="2537485"/>
          </a:xfrm>
          <a:prstGeom prst="rect">
            <a:avLst/>
          </a:prstGeom>
        </p:spPr>
      </p:pic>
      <p:sp>
        <p:nvSpPr>
          <p:cNvPr id="5" name="TextBox 4"/>
          <p:cNvSpPr txBox="1"/>
          <p:nvPr/>
        </p:nvSpPr>
        <p:spPr>
          <a:xfrm>
            <a:off x="611560" y="4140316"/>
            <a:ext cx="4714496" cy="369332"/>
          </a:xfrm>
          <a:prstGeom prst="rect">
            <a:avLst/>
          </a:prstGeom>
          <a:noFill/>
        </p:spPr>
        <p:txBody>
          <a:bodyPr wrap="none" rtlCol="0">
            <a:spAutoFit/>
          </a:bodyPr>
          <a:lstStyle/>
          <a:p>
            <a:r>
              <a:rPr lang="en-CA" dirty="0"/>
              <a:t>What transform would convert it to millimeters?</a:t>
            </a:r>
          </a:p>
        </p:txBody>
      </p:sp>
      <p:pic>
        <p:nvPicPr>
          <p:cNvPr id="2" name="Picture 1"/>
          <p:cNvPicPr>
            <a:picLocks noChangeAspect="1"/>
          </p:cNvPicPr>
          <p:nvPr/>
        </p:nvPicPr>
        <p:blipFill>
          <a:blip r:embed="rId3"/>
          <a:stretch>
            <a:fillRect/>
          </a:stretch>
        </p:blipFill>
        <p:spPr>
          <a:xfrm>
            <a:off x="5743838" y="3949606"/>
            <a:ext cx="3219048" cy="2790476"/>
          </a:xfrm>
          <a:prstGeom prst="rect">
            <a:avLst/>
          </a:prstGeom>
        </p:spPr>
      </p:pic>
      <p:sp>
        <p:nvSpPr>
          <p:cNvPr id="6" name="TextBox 5"/>
          <p:cNvSpPr txBox="1"/>
          <p:nvPr/>
        </p:nvSpPr>
        <p:spPr>
          <a:xfrm>
            <a:off x="1911467" y="4959170"/>
            <a:ext cx="2114681" cy="1477328"/>
          </a:xfrm>
          <a:prstGeom prst="rect">
            <a:avLst/>
          </a:prstGeom>
          <a:noFill/>
        </p:spPr>
        <p:txBody>
          <a:bodyPr wrap="none" rtlCol="0">
            <a:spAutoFit/>
          </a:bodyPr>
          <a:lstStyle/>
          <a:p>
            <a:r>
              <a:rPr lang="en-CA" b="1" dirty="0">
                <a:latin typeface="Courier New" panose="02070309020205020404" pitchFamily="49" charset="0"/>
                <a:cs typeface="Courier New" panose="02070309020205020404" pitchFamily="49" charset="0"/>
              </a:rPr>
              <a:t>10  0   0   0 </a:t>
            </a:r>
          </a:p>
          <a:p>
            <a:r>
              <a:rPr lang="en-CA" b="1" dirty="0">
                <a:latin typeface="Courier New" panose="02070309020205020404" pitchFamily="49" charset="0"/>
                <a:cs typeface="Courier New" panose="02070309020205020404" pitchFamily="49" charset="0"/>
              </a:rPr>
              <a:t>0  10   0   0 </a:t>
            </a:r>
          </a:p>
          <a:p>
            <a:r>
              <a:rPr lang="en-CA" b="1" dirty="0">
                <a:latin typeface="Courier New" panose="02070309020205020404" pitchFamily="49" charset="0"/>
                <a:cs typeface="Courier New" panose="02070309020205020404" pitchFamily="49" charset="0"/>
              </a:rPr>
              <a:t>0   0  10   0 </a:t>
            </a:r>
          </a:p>
          <a:p>
            <a:r>
              <a:rPr lang="en-CA" b="1" dirty="0">
                <a:latin typeface="Courier New" panose="02070309020205020404" pitchFamily="49" charset="0"/>
                <a:cs typeface="Courier New" panose="02070309020205020404" pitchFamily="49" charset="0"/>
              </a:rPr>
              <a:t>0   0   0   1 </a:t>
            </a:r>
          </a:p>
          <a:p>
            <a:endParaRPr lang="en-CA" b="1" dirty="0">
              <a:latin typeface="Courier New" panose="02070309020205020404" pitchFamily="49" charset="0"/>
              <a:cs typeface="Courier New" panose="02070309020205020404" pitchFamily="49" charset="0"/>
            </a:endParaRPr>
          </a:p>
        </p:txBody>
      </p:sp>
      <p:sp>
        <p:nvSpPr>
          <p:cNvPr id="7" name="TextBox 6"/>
          <p:cNvSpPr txBox="1"/>
          <p:nvPr/>
        </p:nvSpPr>
        <p:spPr>
          <a:xfrm>
            <a:off x="615099" y="4615833"/>
            <a:ext cx="1100879" cy="369332"/>
          </a:xfrm>
          <a:prstGeom prst="rect">
            <a:avLst/>
          </a:prstGeom>
          <a:noFill/>
        </p:spPr>
        <p:txBody>
          <a:bodyPr wrap="none" rtlCol="0">
            <a:spAutoFit/>
          </a:bodyPr>
          <a:lstStyle/>
          <a:p>
            <a:r>
              <a:rPr lang="en-CA" b="1" dirty="0" err="1"/>
              <a:t>CmToMm</a:t>
            </a:r>
            <a:endParaRPr lang="en-CA" b="1" dirty="0"/>
          </a:p>
        </p:txBody>
      </p:sp>
    </p:spTree>
    <p:extLst>
      <p:ext uri="{BB962C8B-B14F-4D97-AF65-F5344CB8AC3E}">
        <p14:creationId xmlns:p14="http://schemas.microsoft.com/office/powerpoint/2010/main" val="1739896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Where do transforms come from?</a:t>
            </a:r>
          </a:p>
        </p:txBody>
      </p:sp>
      <p:sp>
        <p:nvSpPr>
          <p:cNvPr id="21" name="TextBox 20"/>
          <p:cNvSpPr txBox="1"/>
          <p:nvPr/>
        </p:nvSpPr>
        <p:spPr>
          <a:xfrm>
            <a:off x="1356317" y="2148736"/>
            <a:ext cx="2000548" cy="461665"/>
          </a:xfrm>
          <a:prstGeom prst="rect">
            <a:avLst/>
          </a:prstGeom>
          <a:noFill/>
        </p:spPr>
        <p:txBody>
          <a:bodyPr wrap="none" rtlCol="0">
            <a:spAutoFit/>
          </a:bodyPr>
          <a:lstStyle/>
          <a:p>
            <a:r>
              <a:rPr lang="en-CA" sz="2400" b="1" dirty="0"/>
              <a:t>Tracker device</a:t>
            </a:r>
          </a:p>
        </p:txBody>
      </p:sp>
      <p:sp>
        <p:nvSpPr>
          <p:cNvPr id="27" name="TextBox 26"/>
          <p:cNvSpPr txBox="1"/>
          <p:nvPr/>
        </p:nvSpPr>
        <p:spPr>
          <a:xfrm>
            <a:off x="5251058" y="2160351"/>
            <a:ext cx="3101362" cy="461665"/>
          </a:xfrm>
          <a:prstGeom prst="rect">
            <a:avLst/>
          </a:prstGeom>
          <a:noFill/>
        </p:spPr>
        <p:txBody>
          <a:bodyPr wrap="none" rtlCol="0">
            <a:spAutoFit/>
          </a:bodyPr>
          <a:lstStyle/>
          <a:p>
            <a:r>
              <a:rPr lang="en-CA" sz="2400" b="1" dirty="0"/>
              <a:t>Registration procedure</a:t>
            </a:r>
          </a:p>
        </p:txBody>
      </p:sp>
      <p:cxnSp>
        <p:nvCxnSpPr>
          <p:cNvPr id="29" name="Straight Arrow Connector 28"/>
          <p:cNvCxnSpPr/>
          <p:nvPr/>
        </p:nvCxnSpPr>
        <p:spPr>
          <a:xfrm flipH="1">
            <a:off x="3021502" y="1665296"/>
            <a:ext cx="1035115" cy="3703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596677" y="1665296"/>
            <a:ext cx="1035115" cy="3703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356317" y="2888940"/>
            <a:ext cx="2419188" cy="3046988"/>
          </a:xfrm>
          <a:prstGeom prst="rect">
            <a:avLst/>
          </a:prstGeom>
          <a:noFill/>
        </p:spPr>
        <p:txBody>
          <a:bodyPr wrap="none" rtlCol="0">
            <a:spAutoFit/>
          </a:bodyPr>
          <a:lstStyle/>
          <a:p>
            <a:r>
              <a:rPr lang="en-CA" sz="2400" dirty="0"/>
              <a:t>"Real-time"</a:t>
            </a:r>
          </a:p>
          <a:p>
            <a:endParaRPr lang="en-CA" sz="2400" dirty="0"/>
          </a:p>
          <a:p>
            <a:r>
              <a:rPr lang="en-CA" sz="2400" dirty="0"/>
              <a:t>Find</a:t>
            </a:r>
          </a:p>
          <a:p>
            <a:pPr marL="285750" indent="-285750">
              <a:buFont typeface="Arial" pitchFamily="34" charset="0"/>
              <a:buChar char="•"/>
            </a:pPr>
            <a:r>
              <a:rPr lang="en-CA" sz="2400" dirty="0"/>
              <a:t>handedness</a:t>
            </a:r>
          </a:p>
          <a:p>
            <a:pPr marL="285750" indent="-285750">
              <a:buFont typeface="Arial" pitchFamily="34" charset="0"/>
              <a:buChar char="•"/>
            </a:pPr>
            <a:r>
              <a:rPr lang="en-CA" sz="2400" dirty="0"/>
              <a:t>units</a:t>
            </a:r>
          </a:p>
          <a:p>
            <a:r>
              <a:rPr lang="en-CA" sz="2400" dirty="0"/>
              <a:t>Get an idea about</a:t>
            </a:r>
          </a:p>
          <a:p>
            <a:pPr marL="285750" indent="-285750">
              <a:buFont typeface="Arial" pitchFamily="34" charset="0"/>
              <a:buChar char="•"/>
            </a:pPr>
            <a:r>
              <a:rPr lang="en-CA" sz="2400" dirty="0"/>
              <a:t>origin</a:t>
            </a:r>
          </a:p>
          <a:p>
            <a:pPr marL="285750" indent="-285750">
              <a:buFont typeface="Arial" pitchFamily="34" charset="0"/>
              <a:buChar char="•"/>
            </a:pPr>
            <a:r>
              <a:rPr lang="en-CA" sz="2400" dirty="0"/>
              <a:t>axes</a:t>
            </a:r>
          </a:p>
        </p:txBody>
      </p:sp>
      <p:sp>
        <p:nvSpPr>
          <p:cNvPr id="33" name="TextBox 32"/>
          <p:cNvSpPr txBox="1"/>
          <p:nvPr/>
        </p:nvSpPr>
        <p:spPr>
          <a:xfrm>
            <a:off x="5282834" y="2888940"/>
            <a:ext cx="2889566" cy="830997"/>
          </a:xfrm>
          <a:prstGeom prst="rect">
            <a:avLst/>
          </a:prstGeom>
          <a:noFill/>
        </p:spPr>
        <p:txBody>
          <a:bodyPr wrap="square" rtlCol="0">
            <a:spAutoFit/>
          </a:bodyPr>
          <a:lstStyle/>
          <a:p>
            <a:r>
              <a:rPr lang="en-CA" sz="2400" dirty="0"/>
              <a:t>Stay constant until next registration</a:t>
            </a:r>
          </a:p>
        </p:txBody>
      </p:sp>
    </p:spTree>
    <p:extLst>
      <p:ext uri="{BB962C8B-B14F-4D97-AF65-F5344CB8AC3E}">
        <p14:creationId xmlns:p14="http://schemas.microsoft.com/office/powerpoint/2010/main" val="3411792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Registration</a:t>
            </a:r>
          </a:p>
        </p:txBody>
      </p:sp>
      <p:grpSp>
        <p:nvGrpSpPr>
          <p:cNvPr id="3" name="Group 2"/>
          <p:cNvGrpSpPr/>
          <p:nvPr/>
        </p:nvGrpSpPr>
        <p:grpSpPr>
          <a:xfrm>
            <a:off x="645804" y="2033845"/>
            <a:ext cx="1725804" cy="1790152"/>
            <a:chOff x="457200" y="2538948"/>
            <a:chExt cx="1725804" cy="1790152"/>
          </a:xfrm>
        </p:grpSpPr>
        <p:cxnSp>
          <p:nvCxnSpPr>
            <p:cNvPr id="4" name="Straight Arrow Connector 3"/>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8" name="TextBox 7"/>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9" name="TextBox 8"/>
            <p:cNvSpPr txBox="1"/>
            <p:nvPr/>
          </p:nvSpPr>
          <p:spPr>
            <a:xfrm>
              <a:off x="589522" y="3959768"/>
              <a:ext cx="295274" cy="369332"/>
            </a:xfrm>
            <a:prstGeom prst="rect">
              <a:avLst/>
            </a:prstGeom>
            <a:noFill/>
          </p:spPr>
          <p:txBody>
            <a:bodyPr wrap="none" rtlCol="0">
              <a:spAutoFit/>
            </a:bodyPr>
            <a:lstStyle/>
            <a:p>
              <a:r>
                <a:rPr lang="en-CA" b="1" dirty="0"/>
                <a:t>Z</a:t>
              </a:r>
            </a:p>
          </p:txBody>
        </p:sp>
      </p:grpSp>
      <p:grpSp>
        <p:nvGrpSpPr>
          <p:cNvPr id="10" name="Group 9"/>
          <p:cNvGrpSpPr/>
          <p:nvPr/>
        </p:nvGrpSpPr>
        <p:grpSpPr>
          <a:xfrm>
            <a:off x="2446004" y="4699188"/>
            <a:ext cx="1725804" cy="1790152"/>
            <a:chOff x="457200" y="2538948"/>
            <a:chExt cx="1725804" cy="1790152"/>
          </a:xfrm>
        </p:grpSpPr>
        <p:cxnSp>
          <p:nvCxnSpPr>
            <p:cNvPr id="11" name="Straight Arrow Connector 10"/>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15" name="TextBox 14"/>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16" name="TextBox 15"/>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17" name="TextBox 16"/>
          <p:cNvSpPr txBox="1"/>
          <p:nvPr/>
        </p:nvSpPr>
        <p:spPr>
          <a:xfrm>
            <a:off x="1189351" y="2819304"/>
            <a:ext cx="1139607" cy="369332"/>
          </a:xfrm>
          <a:prstGeom prst="rect">
            <a:avLst/>
          </a:prstGeom>
          <a:noFill/>
        </p:spPr>
        <p:txBody>
          <a:bodyPr wrap="none" rtlCol="0">
            <a:spAutoFit/>
          </a:bodyPr>
          <a:lstStyle/>
          <a:p>
            <a:r>
              <a:rPr lang="en-CA" b="1" dirty="0"/>
              <a:t>Reference</a:t>
            </a:r>
          </a:p>
        </p:txBody>
      </p:sp>
      <p:sp>
        <p:nvSpPr>
          <p:cNvPr id="18" name="TextBox 17"/>
          <p:cNvSpPr txBox="1"/>
          <p:nvPr/>
        </p:nvSpPr>
        <p:spPr>
          <a:xfrm>
            <a:off x="2967122" y="5477062"/>
            <a:ext cx="874791" cy="369332"/>
          </a:xfrm>
          <a:prstGeom prst="rect">
            <a:avLst/>
          </a:prstGeom>
          <a:noFill/>
        </p:spPr>
        <p:txBody>
          <a:bodyPr wrap="none" rtlCol="0">
            <a:spAutoFit/>
          </a:bodyPr>
          <a:lstStyle/>
          <a:p>
            <a:r>
              <a:rPr lang="en-CA" b="1" dirty="0"/>
              <a:t>Tracker</a:t>
            </a:r>
          </a:p>
        </p:txBody>
      </p:sp>
      <p:sp>
        <p:nvSpPr>
          <p:cNvPr id="19" name="Arc 18"/>
          <p:cNvSpPr/>
          <p:nvPr/>
        </p:nvSpPr>
        <p:spPr>
          <a:xfrm>
            <a:off x="1159317" y="589674"/>
            <a:ext cx="4122001" cy="5269596"/>
          </a:xfrm>
          <a:prstGeom prst="arc">
            <a:avLst>
              <a:gd name="adj1" fmla="val 6236713"/>
              <a:gd name="adj2" fmla="val 10420226"/>
            </a:avLst>
          </a:prstGeom>
          <a:ln w="25400">
            <a:solidFill>
              <a:schemeClr val="tx1"/>
            </a:solidFill>
            <a:prstDash val="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0" name="TextBox 19"/>
          <p:cNvSpPr txBox="1"/>
          <p:nvPr/>
        </p:nvSpPr>
        <p:spPr>
          <a:xfrm>
            <a:off x="264906" y="4239090"/>
            <a:ext cx="3226974" cy="369332"/>
          </a:xfrm>
          <a:prstGeom prst="rect">
            <a:avLst/>
          </a:prstGeom>
          <a:noFill/>
        </p:spPr>
        <p:txBody>
          <a:bodyPr wrap="none" rtlCol="0">
            <a:spAutoFit/>
          </a:bodyPr>
          <a:lstStyle/>
          <a:p>
            <a:r>
              <a:rPr lang="en-CA" b="1" dirty="0">
                <a:solidFill>
                  <a:srgbClr val="FF0000"/>
                </a:solidFill>
              </a:rPr>
              <a:t>Tracker-To-Reference-Transform</a:t>
            </a:r>
          </a:p>
        </p:txBody>
      </p:sp>
      <p:sp>
        <p:nvSpPr>
          <p:cNvPr id="21" name="TextBox 20"/>
          <p:cNvSpPr txBox="1"/>
          <p:nvPr/>
        </p:nvSpPr>
        <p:spPr>
          <a:xfrm>
            <a:off x="4016156" y="1929141"/>
            <a:ext cx="4328493" cy="400110"/>
          </a:xfrm>
          <a:prstGeom prst="rect">
            <a:avLst/>
          </a:prstGeom>
          <a:noFill/>
        </p:spPr>
        <p:txBody>
          <a:bodyPr wrap="none" rtlCol="0">
            <a:spAutoFit/>
          </a:bodyPr>
          <a:lstStyle/>
          <a:p>
            <a:r>
              <a:rPr lang="en-CA" sz="2000" b="1" dirty="0"/>
              <a:t>How do you find a constant transform?</a:t>
            </a:r>
          </a:p>
        </p:txBody>
      </p:sp>
      <p:sp>
        <p:nvSpPr>
          <p:cNvPr id="22" name="TextBox 21"/>
          <p:cNvSpPr txBox="1"/>
          <p:nvPr/>
        </p:nvSpPr>
        <p:spPr>
          <a:xfrm>
            <a:off x="4827945" y="2490976"/>
            <a:ext cx="3280065" cy="923330"/>
          </a:xfrm>
          <a:prstGeom prst="rect">
            <a:avLst/>
          </a:prstGeom>
          <a:noFill/>
        </p:spPr>
        <p:txBody>
          <a:bodyPr wrap="none" rtlCol="0">
            <a:spAutoFit/>
          </a:bodyPr>
          <a:lstStyle/>
          <a:p>
            <a:pPr marL="285750" indent="-285750">
              <a:buFont typeface="Arial" pitchFamily="34" charset="0"/>
              <a:buChar char="•"/>
            </a:pPr>
            <a:r>
              <a:rPr lang="en-CA" dirty="0"/>
              <a:t>Manual trials</a:t>
            </a:r>
          </a:p>
          <a:p>
            <a:pPr marL="285750" indent="-285750">
              <a:buFont typeface="Arial" pitchFamily="34" charset="0"/>
              <a:buChar char="•"/>
            </a:pPr>
            <a:r>
              <a:rPr lang="en-CA" b="1" dirty="0"/>
              <a:t>Landmark (point) registration</a:t>
            </a:r>
          </a:p>
          <a:p>
            <a:pPr marL="285750" indent="-285750">
              <a:buFont typeface="Arial" pitchFamily="34" charset="0"/>
              <a:buChar char="•"/>
            </a:pPr>
            <a:r>
              <a:rPr lang="en-CA" dirty="0"/>
              <a:t>Image registration</a:t>
            </a:r>
          </a:p>
        </p:txBody>
      </p:sp>
      <p:sp>
        <p:nvSpPr>
          <p:cNvPr id="23" name="Oval 22"/>
          <p:cNvSpPr/>
          <p:nvPr/>
        </p:nvSpPr>
        <p:spPr>
          <a:xfrm>
            <a:off x="3375121" y="2909006"/>
            <a:ext cx="125343" cy="125343"/>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3094974" y="3186749"/>
            <a:ext cx="125343" cy="125343"/>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3735220" y="3454665"/>
            <a:ext cx="125343" cy="125343"/>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p:cNvSpPr txBox="1"/>
          <p:nvPr/>
        </p:nvSpPr>
        <p:spPr>
          <a:xfrm>
            <a:off x="5156967" y="4282439"/>
            <a:ext cx="3090398" cy="1785104"/>
          </a:xfrm>
          <a:prstGeom prst="rect">
            <a:avLst/>
          </a:prstGeom>
          <a:noFill/>
        </p:spPr>
        <p:txBody>
          <a:bodyPr wrap="none" rtlCol="0">
            <a:spAutoFit/>
          </a:bodyPr>
          <a:lstStyle/>
          <a:p>
            <a:r>
              <a:rPr lang="en-CA" sz="2000" b="1" dirty="0"/>
              <a:t>Landmark registration</a:t>
            </a:r>
          </a:p>
          <a:p>
            <a:pPr marL="285750" indent="-285750">
              <a:buFont typeface="Arial" pitchFamily="34" charset="0"/>
              <a:buChar char="•"/>
            </a:pPr>
            <a:r>
              <a:rPr lang="en-CA" dirty="0"/>
              <a:t>Horn, 1987</a:t>
            </a:r>
          </a:p>
          <a:p>
            <a:pPr marL="285750" indent="-285750">
              <a:buFont typeface="Arial" pitchFamily="34" charset="0"/>
              <a:buChar char="•"/>
            </a:pPr>
            <a:r>
              <a:rPr lang="en-CA" dirty="0"/>
              <a:t>Closed form solution</a:t>
            </a:r>
          </a:p>
          <a:p>
            <a:pPr marL="285750" indent="-285750">
              <a:buFont typeface="Arial" pitchFamily="34" charset="0"/>
              <a:buChar char="•"/>
            </a:pPr>
            <a:r>
              <a:rPr lang="en-CA" dirty="0"/>
              <a:t>Min 3 points (+handedness)</a:t>
            </a:r>
          </a:p>
          <a:p>
            <a:pPr marL="285750" indent="-285750">
              <a:buFont typeface="Arial" pitchFamily="34" charset="0"/>
              <a:buChar char="•"/>
            </a:pPr>
            <a:endParaRPr lang="en-CA" dirty="0"/>
          </a:p>
          <a:p>
            <a:r>
              <a:rPr lang="en-CA" dirty="0"/>
              <a:t>a.k.a. "</a:t>
            </a:r>
            <a:r>
              <a:rPr lang="en-CA" dirty="0" err="1"/>
              <a:t>fiducial</a:t>
            </a:r>
            <a:r>
              <a:rPr lang="en-CA" dirty="0"/>
              <a:t> registration"</a:t>
            </a:r>
          </a:p>
        </p:txBody>
      </p:sp>
    </p:spTree>
    <p:extLst>
      <p:ext uri="{BB962C8B-B14F-4D97-AF65-F5344CB8AC3E}">
        <p14:creationId xmlns:p14="http://schemas.microsoft.com/office/powerpoint/2010/main" val="2696584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What we call "calibration"</a:t>
            </a:r>
          </a:p>
        </p:txBody>
      </p:sp>
      <p:sp>
        <p:nvSpPr>
          <p:cNvPr id="3" name="TextBox 2"/>
          <p:cNvSpPr txBox="1"/>
          <p:nvPr/>
        </p:nvSpPr>
        <p:spPr>
          <a:xfrm>
            <a:off x="746575" y="1223755"/>
            <a:ext cx="6318012" cy="830997"/>
          </a:xfrm>
          <a:prstGeom prst="rect">
            <a:avLst/>
          </a:prstGeom>
          <a:noFill/>
        </p:spPr>
        <p:txBody>
          <a:bodyPr wrap="none" rtlCol="0">
            <a:spAutoFit/>
          </a:bodyPr>
          <a:lstStyle/>
          <a:p>
            <a:pPr marL="342900" indent="-342900">
              <a:buFont typeface="Arial" pitchFamily="34" charset="0"/>
              <a:buChar char="•"/>
            </a:pPr>
            <a:r>
              <a:rPr lang="en-CA" sz="2400" dirty="0"/>
              <a:t>Registration between internal parts of objects</a:t>
            </a:r>
          </a:p>
          <a:p>
            <a:pPr marL="342900" indent="-342900">
              <a:buFont typeface="Arial" pitchFamily="34" charset="0"/>
              <a:buChar char="•"/>
            </a:pPr>
            <a:r>
              <a:rPr lang="en-CA" sz="2400" dirty="0"/>
              <a:t>Constant relationship</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51" y="2760279"/>
            <a:ext cx="1780022" cy="247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1704684" y="5251544"/>
            <a:ext cx="1297305" cy="13278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Freeform 5"/>
          <p:cNvSpPr/>
          <p:nvPr/>
        </p:nvSpPr>
        <p:spPr bwMode="auto">
          <a:xfrm rot="18398606">
            <a:off x="4910999" y="4561856"/>
            <a:ext cx="2464073" cy="99901"/>
          </a:xfrm>
          <a:custGeom>
            <a:avLst/>
            <a:gdLst>
              <a:gd name="connsiteX0" fmla="*/ 217715 w 3526972"/>
              <a:gd name="connsiteY0" fmla="*/ 119743 h 119743"/>
              <a:gd name="connsiteX1" fmla="*/ 3526972 w 3526972"/>
              <a:gd name="connsiteY1" fmla="*/ 119743 h 119743"/>
              <a:gd name="connsiteX2" fmla="*/ 3526972 w 3526972"/>
              <a:gd name="connsiteY2" fmla="*/ 0 h 119743"/>
              <a:gd name="connsiteX3" fmla="*/ 0 w 3526972"/>
              <a:gd name="connsiteY3" fmla="*/ 0 h 119743"/>
              <a:gd name="connsiteX4" fmla="*/ 217715 w 3526972"/>
              <a:gd name="connsiteY4" fmla="*/ 119743 h 119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972" h="119743">
                <a:moveTo>
                  <a:pt x="217715" y="119743"/>
                </a:moveTo>
                <a:lnTo>
                  <a:pt x="3526972" y="119743"/>
                </a:lnTo>
                <a:lnTo>
                  <a:pt x="3526972" y="0"/>
                </a:lnTo>
                <a:lnTo>
                  <a:pt x="0" y="0"/>
                </a:lnTo>
                <a:lnTo>
                  <a:pt x="217715" y="119743"/>
                </a:lnTo>
                <a:close/>
              </a:path>
            </a:pathLst>
          </a:cu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nvGrpSpPr>
          <p:cNvPr id="7" name="Group 6"/>
          <p:cNvGrpSpPr/>
          <p:nvPr/>
        </p:nvGrpSpPr>
        <p:grpSpPr>
          <a:xfrm>
            <a:off x="2249226" y="2493943"/>
            <a:ext cx="1725804" cy="1790152"/>
            <a:chOff x="457200" y="2538948"/>
            <a:chExt cx="1725804" cy="1790152"/>
          </a:xfrm>
        </p:grpSpPr>
        <p:cxnSp>
          <p:nvCxnSpPr>
            <p:cNvPr id="8" name="Straight Arrow Connector 7"/>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12" name="TextBox 11"/>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13" name="TextBox 12"/>
            <p:cNvSpPr txBox="1"/>
            <p:nvPr/>
          </p:nvSpPr>
          <p:spPr>
            <a:xfrm>
              <a:off x="589522" y="3959768"/>
              <a:ext cx="295274" cy="369332"/>
            </a:xfrm>
            <a:prstGeom prst="rect">
              <a:avLst/>
            </a:prstGeom>
            <a:noFill/>
          </p:spPr>
          <p:txBody>
            <a:bodyPr wrap="none" rtlCol="0">
              <a:spAutoFit/>
            </a:bodyPr>
            <a:lstStyle/>
            <a:p>
              <a:r>
                <a:rPr lang="en-CA" b="1" dirty="0"/>
                <a:t>Z</a:t>
              </a:r>
            </a:p>
          </p:txBody>
        </p:sp>
      </p:grpSp>
      <p:grpSp>
        <p:nvGrpSpPr>
          <p:cNvPr id="14" name="Group 13"/>
          <p:cNvGrpSpPr/>
          <p:nvPr/>
        </p:nvGrpSpPr>
        <p:grpSpPr>
          <a:xfrm>
            <a:off x="1242180" y="4100532"/>
            <a:ext cx="1725804" cy="1790152"/>
            <a:chOff x="457200" y="2538948"/>
            <a:chExt cx="1725804" cy="1790152"/>
          </a:xfrm>
        </p:grpSpPr>
        <p:cxnSp>
          <p:nvCxnSpPr>
            <p:cNvPr id="15" name="Straight Arrow Connector 14"/>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19" name="TextBox 18"/>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20" name="TextBox 19"/>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21" name="TextBox 20"/>
          <p:cNvSpPr txBox="1"/>
          <p:nvPr/>
        </p:nvSpPr>
        <p:spPr>
          <a:xfrm>
            <a:off x="2749144" y="3235592"/>
            <a:ext cx="749308" cy="369332"/>
          </a:xfrm>
          <a:prstGeom prst="rect">
            <a:avLst/>
          </a:prstGeom>
          <a:noFill/>
        </p:spPr>
        <p:txBody>
          <a:bodyPr wrap="none" rtlCol="0">
            <a:spAutoFit/>
          </a:bodyPr>
          <a:lstStyle/>
          <a:p>
            <a:r>
              <a:rPr lang="en-CA" b="1" dirty="0"/>
              <a:t>Probe</a:t>
            </a:r>
          </a:p>
        </p:txBody>
      </p:sp>
      <p:sp>
        <p:nvSpPr>
          <p:cNvPr id="22" name="TextBox 21"/>
          <p:cNvSpPr txBox="1"/>
          <p:nvPr/>
        </p:nvSpPr>
        <p:spPr>
          <a:xfrm>
            <a:off x="1711575" y="5275254"/>
            <a:ext cx="768865" cy="369332"/>
          </a:xfrm>
          <a:prstGeom prst="rect">
            <a:avLst/>
          </a:prstGeom>
          <a:noFill/>
        </p:spPr>
        <p:txBody>
          <a:bodyPr wrap="none" rtlCol="0">
            <a:spAutoFit/>
          </a:bodyPr>
          <a:lstStyle/>
          <a:p>
            <a:r>
              <a:rPr lang="en-CA" b="1" dirty="0"/>
              <a:t>Image</a:t>
            </a:r>
          </a:p>
        </p:txBody>
      </p:sp>
      <p:grpSp>
        <p:nvGrpSpPr>
          <p:cNvPr id="23" name="Group 22"/>
          <p:cNvGrpSpPr/>
          <p:nvPr/>
        </p:nvGrpSpPr>
        <p:grpSpPr>
          <a:xfrm>
            <a:off x="5820235" y="3204353"/>
            <a:ext cx="1725804" cy="1790152"/>
            <a:chOff x="457200" y="2538948"/>
            <a:chExt cx="1725804" cy="1790152"/>
          </a:xfrm>
        </p:grpSpPr>
        <p:cxnSp>
          <p:nvCxnSpPr>
            <p:cNvPr id="24" name="Straight Arrow Connector 23"/>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28" name="TextBox 27"/>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29" name="TextBox 28"/>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30" name="TextBox 29"/>
          <p:cNvSpPr txBox="1"/>
          <p:nvPr/>
        </p:nvSpPr>
        <p:spPr>
          <a:xfrm>
            <a:off x="6320153" y="3946002"/>
            <a:ext cx="753732" cy="369332"/>
          </a:xfrm>
          <a:prstGeom prst="rect">
            <a:avLst/>
          </a:prstGeom>
          <a:noFill/>
        </p:spPr>
        <p:txBody>
          <a:bodyPr wrap="none" rtlCol="0">
            <a:spAutoFit/>
          </a:bodyPr>
          <a:lstStyle/>
          <a:p>
            <a:r>
              <a:rPr lang="en-CA" b="1" dirty="0"/>
              <a:t>Stylus</a:t>
            </a:r>
          </a:p>
        </p:txBody>
      </p:sp>
      <p:grpSp>
        <p:nvGrpSpPr>
          <p:cNvPr id="31" name="Group 30"/>
          <p:cNvGrpSpPr/>
          <p:nvPr/>
        </p:nvGrpSpPr>
        <p:grpSpPr>
          <a:xfrm>
            <a:off x="4883533" y="4415779"/>
            <a:ext cx="1725804" cy="1790152"/>
            <a:chOff x="457200" y="2538948"/>
            <a:chExt cx="1725804" cy="1790152"/>
          </a:xfrm>
        </p:grpSpPr>
        <p:cxnSp>
          <p:nvCxnSpPr>
            <p:cNvPr id="32" name="Straight Arrow Connector 31"/>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36" name="TextBox 35"/>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37" name="TextBox 36"/>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38" name="TextBox 37"/>
          <p:cNvSpPr txBox="1"/>
          <p:nvPr/>
        </p:nvSpPr>
        <p:spPr>
          <a:xfrm>
            <a:off x="5334242" y="5625892"/>
            <a:ext cx="1047082" cy="369332"/>
          </a:xfrm>
          <a:prstGeom prst="rect">
            <a:avLst/>
          </a:prstGeom>
          <a:noFill/>
        </p:spPr>
        <p:txBody>
          <a:bodyPr wrap="none" rtlCol="0">
            <a:spAutoFit/>
          </a:bodyPr>
          <a:lstStyle/>
          <a:p>
            <a:r>
              <a:rPr lang="en-CA" b="1" dirty="0" err="1"/>
              <a:t>StylusTip</a:t>
            </a:r>
            <a:endParaRPr lang="en-CA" b="1" dirty="0"/>
          </a:p>
        </p:txBody>
      </p:sp>
      <p:grpSp>
        <p:nvGrpSpPr>
          <p:cNvPr id="46" name="Group 45"/>
          <p:cNvGrpSpPr/>
          <p:nvPr/>
        </p:nvGrpSpPr>
        <p:grpSpPr>
          <a:xfrm>
            <a:off x="2483923" y="3417061"/>
            <a:ext cx="294890" cy="313247"/>
            <a:chOff x="8024675" y="1747909"/>
            <a:chExt cx="294890" cy="313247"/>
          </a:xfrm>
        </p:grpSpPr>
        <p:sp>
          <p:nvSpPr>
            <p:cNvPr id="44" name="Rectangle 43"/>
            <p:cNvSpPr/>
            <p:nvPr/>
          </p:nvSpPr>
          <p:spPr>
            <a:xfrm>
              <a:off x="8024675" y="1747909"/>
              <a:ext cx="294890" cy="3132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Freeform 44"/>
            <p:cNvSpPr/>
            <p:nvPr/>
          </p:nvSpPr>
          <p:spPr>
            <a:xfrm>
              <a:off x="8074915" y="1778053"/>
              <a:ext cx="204880" cy="228172"/>
            </a:xfrm>
            <a:custGeom>
              <a:avLst/>
              <a:gdLst>
                <a:gd name="connsiteX0" fmla="*/ 508052 w 562926"/>
                <a:gd name="connsiteY0" fmla="*/ 72518 h 585550"/>
                <a:gd name="connsiteX1" fmla="*/ 286988 w 562926"/>
                <a:gd name="connsiteY1" fmla="*/ 2180 h 585550"/>
                <a:gd name="connsiteX2" fmla="*/ 45828 w 562926"/>
                <a:gd name="connsiteY2" fmla="*/ 32325 h 585550"/>
                <a:gd name="connsiteX3" fmla="*/ 15683 w 562926"/>
                <a:gd name="connsiteY3" fmla="*/ 173002 h 585550"/>
                <a:gd name="connsiteX4" fmla="*/ 226698 w 562926"/>
                <a:gd name="connsiteY4" fmla="*/ 263437 h 585550"/>
                <a:gd name="connsiteX5" fmla="*/ 457810 w 562926"/>
                <a:gd name="connsiteY5" fmla="*/ 283534 h 585550"/>
                <a:gd name="connsiteX6" fmla="*/ 498004 w 562926"/>
                <a:gd name="connsiteY6" fmla="*/ 203147 h 585550"/>
                <a:gd name="connsiteX7" fmla="*/ 347278 w 562926"/>
                <a:gd name="connsiteY7" fmla="*/ 142857 h 585550"/>
                <a:gd name="connsiteX8" fmla="*/ 186505 w 562926"/>
                <a:gd name="connsiteY8" fmla="*/ 162954 h 585550"/>
                <a:gd name="connsiteX9" fmla="*/ 75973 w 562926"/>
                <a:gd name="connsiteY9" fmla="*/ 233292 h 585550"/>
                <a:gd name="connsiteX10" fmla="*/ 5634 w 562926"/>
                <a:gd name="connsiteY10" fmla="*/ 353872 h 585550"/>
                <a:gd name="connsiteX11" fmla="*/ 35780 w 562926"/>
                <a:gd name="connsiteY11" fmla="*/ 474452 h 585550"/>
                <a:gd name="connsiteX12" fmla="*/ 146311 w 562926"/>
                <a:gd name="connsiteY12" fmla="*/ 534743 h 585550"/>
                <a:gd name="connsiteX13" fmla="*/ 367375 w 562926"/>
                <a:gd name="connsiteY13" fmla="*/ 574936 h 585550"/>
                <a:gd name="connsiteX14" fmla="*/ 487955 w 562926"/>
                <a:gd name="connsiteY14" fmla="*/ 574936 h 585550"/>
                <a:gd name="connsiteX15" fmla="*/ 558294 w 562926"/>
                <a:gd name="connsiteY15" fmla="*/ 454356 h 585550"/>
                <a:gd name="connsiteX16" fmla="*/ 357327 w 562926"/>
                <a:gd name="connsiteY16" fmla="*/ 414162 h 585550"/>
                <a:gd name="connsiteX17" fmla="*/ 276940 w 562926"/>
                <a:gd name="connsiteY17" fmla="*/ 414162 h 585550"/>
                <a:gd name="connsiteX18" fmla="*/ 106118 w 562926"/>
                <a:gd name="connsiteY18" fmla="*/ 454356 h 585550"/>
                <a:gd name="connsiteX19" fmla="*/ 35780 w 562926"/>
                <a:gd name="connsiteY19" fmla="*/ 554839 h 585550"/>
                <a:gd name="connsiteX20" fmla="*/ 15683 w 562926"/>
                <a:gd name="connsiteY20" fmla="*/ 584984 h 58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926" h="585550">
                  <a:moveTo>
                    <a:pt x="508052" y="72518"/>
                  </a:moveTo>
                  <a:cubicBezTo>
                    <a:pt x="436038" y="40698"/>
                    <a:pt x="364025" y="8879"/>
                    <a:pt x="286988" y="2180"/>
                  </a:cubicBezTo>
                  <a:cubicBezTo>
                    <a:pt x="209951" y="-4519"/>
                    <a:pt x="91045" y="3855"/>
                    <a:pt x="45828" y="32325"/>
                  </a:cubicBezTo>
                  <a:cubicBezTo>
                    <a:pt x="611" y="60795"/>
                    <a:pt x="-14462" y="134483"/>
                    <a:pt x="15683" y="173002"/>
                  </a:cubicBezTo>
                  <a:cubicBezTo>
                    <a:pt x="45828" y="211521"/>
                    <a:pt x="153010" y="245015"/>
                    <a:pt x="226698" y="263437"/>
                  </a:cubicBezTo>
                  <a:cubicBezTo>
                    <a:pt x="300386" y="281859"/>
                    <a:pt x="412592" y="293582"/>
                    <a:pt x="457810" y="283534"/>
                  </a:cubicBezTo>
                  <a:cubicBezTo>
                    <a:pt x="503028" y="273486"/>
                    <a:pt x="516426" y="226593"/>
                    <a:pt x="498004" y="203147"/>
                  </a:cubicBezTo>
                  <a:cubicBezTo>
                    <a:pt x="479582" y="179701"/>
                    <a:pt x="399194" y="149556"/>
                    <a:pt x="347278" y="142857"/>
                  </a:cubicBezTo>
                  <a:cubicBezTo>
                    <a:pt x="295362" y="136158"/>
                    <a:pt x="231722" y="147882"/>
                    <a:pt x="186505" y="162954"/>
                  </a:cubicBezTo>
                  <a:cubicBezTo>
                    <a:pt x="141288" y="178026"/>
                    <a:pt x="106118" y="201472"/>
                    <a:pt x="75973" y="233292"/>
                  </a:cubicBezTo>
                  <a:cubicBezTo>
                    <a:pt x="45828" y="265112"/>
                    <a:pt x="12333" y="313679"/>
                    <a:pt x="5634" y="353872"/>
                  </a:cubicBezTo>
                  <a:cubicBezTo>
                    <a:pt x="-1065" y="394065"/>
                    <a:pt x="12334" y="444307"/>
                    <a:pt x="35780" y="474452"/>
                  </a:cubicBezTo>
                  <a:cubicBezTo>
                    <a:pt x="59226" y="504597"/>
                    <a:pt x="91045" y="517996"/>
                    <a:pt x="146311" y="534743"/>
                  </a:cubicBezTo>
                  <a:cubicBezTo>
                    <a:pt x="201577" y="551490"/>
                    <a:pt x="310434" y="568237"/>
                    <a:pt x="367375" y="574936"/>
                  </a:cubicBezTo>
                  <a:cubicBezTo>
                    <a:pt x="424316" y="581635"/>
                    <a:pt x="456135" y="595033"/>
                    <a:pt x="487955" y="574936"/>
                  </a:cubicBezTo>
                  <a:cubicBezTo>
                    <a:pt x="519775" y="554839"/>
                    <a:pt x="580065" y="481152"/>
                    <a:pt x="558294" y="454356"/>
                  </a:cubicBezTo>
                  <a:cubicBezTo>
                    <a:pt x="536523" y="427560"/>
                    <a:pt x="404219" y="420861"/>
                    <a:pt x="357327" y="414162"/>
                  </a:cubicBezTo>
                  <a:cubicBezTo>
                    <a:pt x="310435" y="407463"/>
                    <a:pt x="318808" y="407463"/>
                    <a:pt x="276940" y="414162"/>
                  </a:cubicBezTo>
                  <a:cubicBezTo>
                    <a:pt x="235072" y="420861"/>
                    <a:pt x="146311" y="430910"/>
                    <a:pt x="106118" y="454356"/>
                  </a:cubicBezTo>
                  <a:cubicBezTo>
                    <a:pt x="65925" y="477802"/>
                    <a:pt x="50853" y="533068"/>
                    <a:pt x="35780" y="554839"/>
                  </a:cubicBezTo>
                  <a:cubicBezTo>
                    <a:pt x="20707" y="576610"/>
                    <a:pt x="15683" y="584984"/>
                    <a:pt x="15683" y="584984"/>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7" name="Group 46"/>
          <p:cNvGrpSpPr/>
          <p:nvPr/>
        </p:nvGrpSpPr>
        <p:grpSpPr>
          <a:xfrm rot="2420825">
            <a:off x="6172708" y="4182494"/>
            <a:ext cx="294890" cy="313247"/>
            <a:chOff x="8024675" y="1747909"/>
            <a:chExt cx="294890" cy="313247"/>
          </a:xfrm>
        </p:grpSpPr>
        <p:sp>
          <p:nvSpPr>
            <p:cNvPr id="48" name="Rectangle 47"/>
            <p:cNvSpPr/>
            <p:nvPr/>
          </p:nvSpPr>
          <p:spPr>
            <a:xfrm>
              <a:off x="8024675" y="1747909"/>
              <a:ext cx="294890" cy="3132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Freeform 48"/>
            <p:cNvSpPr/>
            <p:nvPr/>
          </p:nvSpPr>
          <p:spPr>
            <a:xfrm>
              <a:off x="8074915" y="1778053"/>
              <a:ext cx="204880" cy="228172"/>
            </a:xfrm>
            <a:custGeom>
              <a:avLst/>
              <a:gdLst>
                <a:gd name="connsiteX0" fmla="*/ 508052 w 562926"/>
                <a:gd name="connsiteY0" fmla="*/ 72518 h 585550"/>
                <a:gd name="connsiteX1" fmla="*/ 286988 w 562926"/>
                <a:gd name="connsiteY1" fmla="*/ 2180 h 585550"/>
                <a:gd name="connsiteX2" fmla="*/ 45828 w 562926"/>
                <a:gd name="connsiteY2" fmla="*/ 32325 h 585550"/>
                <a:gd name="connsiteX3" fmla="*/ 15683 w 562926"/>
                <a:gd name="connsiteY3" fmla="*/ 173002 h 585550"/>
                <a:gd name="connsiteX4" fmla="*/ 226698 w 562926"/>
                <a:gd name="connsiteY4" fmla="*/ 263437 h 585550"/>
                <a:gd name="connsiteX5" fmla="*/ 457810 w 562926"/>
                <a:gd name="connsiteY5" fmla="*/ 283534 h 585550"/>
                <a:gd name="connsiteX6" fmla="*/ 498004 w 562926"/>
                <a:gd name="connsiteY6" fmla="*/ 203147 h 585550"/>
                <a:gd name="connsiteX7" fmla="*/ 347278 w 562926"/>
                <a:gd name="connsiteY7" fmla="*/ 142857 h 585550"/>
                <a:gd name="connsiteX8" fmla="*/ 186505 w 562926"/>
                <a:gd name="connsiteY8" fmla="*/ 162954 h 585550"/>
                <a:gd name="connsiteX9" fmla="*/ 75973 w 562926"/>
                <a:gd name="connsiteY9" fmla="*/ 233292 h 585550"/>
                <a:gd name="connsiteX10" fmla="*/ 5634 w 562926"/>
                <a:gd name="connsiteY10" fmla="*/ 353872 h 585550"/>
                <a:gd name="connsiteX11" fmla="*/ 35780 w 562926"/>
                <a:gd name="connsiteY11" fmla="*/ 474452 h 585550"/>
                <a:gd name="connsiteX12" fmla="*/ 146311 w 562926"/>
                <a:gd name="connsiteY12" fmla="*/ 534743 h 585550"/>
                <a:gd name="connsiteX13" fmla="*/ 367375 w 562926"/>
                <a:gd name="connsiteY13" fmla="*/ 574936 h 585550"/>
                <a:gd name="connsiteX14" fmla="*/ 487955 w 562926"/>
                <a:gd name="connsiteY14" fmla="*/ 574936 h 585550"/>
                <a:gd name="connsiteX15" fmla="*/ 558294 w 562926"/>
                <a:gd name="connsiteY15" fmla="*/ 454356 h 585550"/>
                <a:gd name="connsiteX16" fmla="*/ 357327 w 562926"/>
                <a:gd name="connsiteY16" fmla="*/ 414162 h 585550"/>
                <a:gd name="connsiteX17" fmla="*/ 276940 w 562926"/>
                <a:gd name="connsiteY17" fmla="*/ 414162 h 585550"/>
                <a:gd name="connsiteX18" fmla="*/ 106118 w 562926"/>
                <a:gd name="connsiteY18" fmla="*/ 454356 h 585550"/>
                <a:gd name="connsiteX19" fmla="*/ 35780 w 562926"/>
                <a:gd name="connsiteY19" fmla="*/ 554839 h 585550"/>
                <a:gd name="connsiteX20" fmla="*/ 15683 w 562926"/>
                <a:gd name="connsiteY20" fmla="*/ 584984 h 58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926" h="585550">
                  <a:moveTo>
                    <a:pt x="508052" y="72518"/>
                  </a:moveTo>
                  <a:cubicBezTo>
                    <a:pt x="436038" y="40698"/>
                    <a:pt x="364025" y="8879"/>
                    <a:pt x="286988" y="2180"/>
                  </a:cubicBezTo>
                  <a:cubicBezTo>
                    <a:pt x="209951" y="-4519"/>
                    <a:pt x="91045" y="3855"/>
                    <a:pt x="45828" y="32325"/>
                  </a:cubicBezTo>
                  <a:cubicBezTo>
                    <a:pt x="611" y="60795"/>
                    <a:pt x="-14462" y="134483"/>
                    <a:pt x="15683" y="173002"/>
                  </a:cubicBezTo>
                  <a:cubicBezTo>
                    <a:pt x="45828" y="211521"/>
                    <a:pt x="153010" y="245015"/>
                    <a:pt x="226698" y="263437"/>
                  </a:cubicBezTo>
                  <a:cubicBezTo>
                    <a:pt x="300386" y="281859"/>
                    <a:pt x="412592" y="293582"/>
                    <a:pt x="457810" y="283534"/>
                  </a:cubicBezTo>
                  <a:cubicBezTo>
                    <a:pt x="503028" y="273486"/>
                    <a:pt x="516426" y="226593"/>
                    <a:pt x="498004" y="203147"/>
                  </a:cubicBezTo>
                  <a:cubicBezTo>
                    <a:pt x="479582" y="179701"/>
                    <a:pt x="399194" y="149556"/>
                    <a:pt x="347278" y="142857"/>
                  </a:cubicBezTo>
                  <a:cubicBezTo>
                    <a:pt x="295362" y="136158"/>
                    <a:pt x="231722" y="147882"/>
                    <a:pt x="186505" y="162954"/>
                  </a:cubicBezTo>
                  <a:cubicBezTo>
                    <a:pt x="141288" y="178026"/>
                    <a:pt x="106118" y="201472"/>
                    <a:pt x="75973" y="233292"/>
                  </a:cubicBezTo>
                  <a:cubicBezTo>
                    <a:pt x="45828" y="265112"/>
                    <a:pt x="12333" y="313679"/>
                    <a:pt x="5634" y="353872"/>
                  </a:cubicBezTo>
                  <a:cubicBezTo>
                    <a:pt x="-1065" y="394065"/>
                    <a:pt x="12334" y="444307"/>
                    <a:pt x="35780" y="474452"/>
                  </a:cubicBezTo>
                  <a:cubicBezTo>
                    <a:pt x="59226" y="504597"/>
                    <a:pt x="91045" y="517996"/>
                    <a:pt x="146311" y="534743"/>
                  </a:cubicBezTo>
                  <a:cubicBezTo>
                    <a:pt x="201577" y="551490"/>
                    <a:pt x="310434" y="568237"/>
                    <a:pt x="367375" y="574936"/>
                  </a:cubicBezTo>
                  <a:cubicBezTo>
                    <a:pt x="424316" y="581635"/>
                    <a:pt x="456135" y="595033"/>
                    <a:pt x="487955" y="574936"/>
                  </a:cubicBezTo>
                  <a:cubicBezTo>
                    <a:pt x="519775" y="554839"/>
                    <a:pt x="580065" y="481152"/>
                    <a:pt x="558294" y="454356"/>
                  </a:cubicBezTo>
                  <a:cubicBezTo>
                    <a:pt x="536523" y="427560"/>
                    <a:pt x="404219" y="420861"/>
                    <a:pt x="357327" y="414162"/>
                  </a:cubicBezTo>
                  <a:cubicBezTo>
                    <a:pt x="310435" y="407463"/>
                    <a:pt x="318808" y="407463"/>
                    <a:pt x="276940" y="414162"/>
                  </a:cubicBezTo>
                  <a:cubicBezTo>
                    <a:pt x="235072" y="420861"/>
                    <a:pt x="146311" y="430910"/>
                    <a:pt x="106118" y="454356"/>
                  </a:cubicBezTo>
                  <a:cubicBezTo>
                    <a:pt x="65925" y="477802"/>
                    <a:pt x="50853" y="533068"/>
                    <a:pt x="35780" y="554839"/>
                  </a:cubicBezTo>
                  <a:cubicBezTo>
                    <a:pt x="20707" y="576610"/>
                    <a:pt x="15683" y="584984"/>
                    <a:pt x="15683" y="584984"/>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50" name="Freeform 49"/>
          <p:cNvSpPr/>
          <p:nvPr/>
        </p:nvSpPr>
        <p:spPr>
          <a:xfrm>
            <a:off x="2623449" y="2456184"/>
            <a:ext cx="1571618" cy="964642"/>
          </a:xfrm>
          <a:custGeom>
            <a:avLst/>
            <a:gdLst>
              <a:gd name="connsiteX0" fmla="*/ 0 w 1571618"/>
              <a:gd name="connsiteY0" fmla="*/ 964642 h 964642"/>
              <a:gd name="connsiteX1" fmla="*/ 221064 w 1571618"/>
              <a:gd name="connsiteY1" fmla="*/ 653143 h 964642"/>
              <a:gd name="connsiteX2" fmla="*/ 633046 w 1571618"/>
              <a:gd name="connsiteY2" fmla="*/ 522515 h 964642"/>
              <a:gd name="connsiteX3" fmla="*/ 1296237 w 1571618"/>
              <a:gd name="connsiteY3" fmla="*/ 462224 h 964642"/>
              <a:gd name="connsiteX4" fmla="*/ 1547446 w 1571618"/>
              <a:gd name="connsiteY4" fmla="*/ 150726 h 964642"/>
              <a:gd name="connsiteX5" fmla="*/ 1547446 w 1571618"/>
              <a:gd name="connsiteY5" fmla="*/ 0 h 96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1618" h="964642">
                <a:moveTo>
                  <a:pt x="0" y="964642"/>
                </a:moveTo>
                <a:cubicBezTo>
                  <a:pt x="57778" y="845736"/>
                  <a:pt x="115556" y="726831"/>
                  <a:pt x="221064" y="653143"/>
                </a:cubicBezTo>
                <a:cubicBezTo>
                  <a:pt x="326572" y="579455"/>
                  <a:pt x="453851" y="554335"/>
                  <a:pt x="633046" y="522515"/>
                </a:cubicBezTo>
                <a:cubicBezTo>
                  <a:pt x="812241" y="490695"/>
                  <a:pt x="1143837" y="524189"/>
                  <a:pt x="1296237" y="462224"/>
                </a:cubicBezTo>
                <a:cubicBezTo>
                  <a:pt x="1448637" y="400259"/>
                  <a:pt x="1505578" y="227763"/>
                  <a:pt x="1547446" y="150726"/>
                </a:cubicBezTo>
                <a:cubicBezTo>
                  <a:pt x="1589314" y="73689"/>
                  <a:pt x="1568380" y="36844"/>
                  <a:pt x="1547446" y="0"/>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2" name="Freeform 51"/>
          <p:cNvSpPr/>
          <p:nvPr/>
        </p:nvSpPr>
        <p:spPr>
          <a:xfrm>
            <a:off x="6361436" y="2647103"/>
            <a:ext cx="1225899" cy="1507253"/>
          </a:xfrm>
          <a:custGeom>
            <a:avLst/>
            <a:gdLst>
              <a:gd name="connsiteX0" fmla="*/ 0 w 1225899"/>
              <a:gd name="connsiteY0" fmla="*/ 1507253 h 1507253"/>
              <a:gd name="connsiteX1" fmla="*/ 90435 w 1225899"/>
              <a:gd name="connsiteY1" fmla="*/ 1266092 h 1507253"/>
              <a:gd name="connsiteX2" fmla="*/ 492369 w 1225899"/>
              <a:gd name="connsiteY2" fmla="*/ 1004835 h 1507253"/>
              <a:gd name="connsiteX3" fmla="*/ 1045028 w 1225899"/>
              <a:gd name="connsiteY3" fmla="*/ 582804 h 1507253"/>
              <a:gd name="connsiteX4" fmla="*/ 1135463 w 1225899"/>
              <a:gd name="connsiteY4" fmla="*/ 110532 h 1507253"/>
              <a:gd name="connsiteX5" fmla="*/ 1225899 w 1225899"/>
              <a:gd name="connsiteY5" fmla="*/ 0 h 150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899" h="1507253">
                <a:moveTo>
                  <a:pt x="0" y="1507253"/>
                </a:moveTo>
                <a:cubicBezTo>
                  <a:pt x="4187" y="1428540"/>
                  <a:pt x="8374" y="1349828"/>
                  <a:pt x="90435" y="1266092"/>
                </a:cubicBezTo>
                <a:cubicBezTo>
                  <a:pt x="172497" y="1182356"/>
                  <a:pt x="333270" y="1118716"/>
                  <a:pt x="492369" y="1004835"/>
                </a:cubicBezTo>
                <a:cubicBezTo>
                  <a:pt x="651468" y="890954"/>
                  <a:pt x="937846" y="731854"/>
                  <a:pt x="1045028" y="582804"/>
                </a:cubicBezTo>
                <a:cubicBezTo>
                  <a:pt x="1152210" y="433753"/>
                  <a:pt x="1105318" y="207666"/>
                  <a:pt x="1135463" y="110532"/>
                </a:cubicBezTo>
                <a:cubicBezTo>
                  <a:pt x="1165608" y="13398"/>
                  <a:pt x="1195753" y="6699"/>
                  <a:pt x="1225899" y="0"/>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4" name="Arc 53"/>
          <p:cNvSpPr/>
          <p:nvPr/>
        </p:nvSpPr>
        <p:spPr>
          <a:xfrm>
            <a:off x="4691730" y="3299402"/>
            <a:ext cx="1848585" cy="2244833"/>
          </a:xfrm>
          <a:prstGeom prst="arc">
            <a:avLst>
              <a:gd name="adj1" fmla="val 163875"/>
              <a:gd name="adj2" fmla="val 4453643"/>
            </a:avLst>
          </a:prstGeom>
          <a:ln w="25400">
            <a:solidFill>
              <a:srgbClr val="FF0000"/>
            </a:solidFill>
            <a:prstDash val="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5" name="Arc 54"/>
          <p:cNvSpPr/>
          <p:nvPr/>
        </p:nvSpPr>
        <p:spPr>
          <a:xfrm>
            <a:off x="685578" y="2938505"/>
            <a:ext cx="2438220" cy="2244833"/>
          </a:xfrm>
          <a:prstGeom prst="arc">
            <a:avLst>
              <a:gd name="adj1" fmla="val 20713568"/>
              <a:gd name="adj2" fmla="val 4453643"/>
            </a:avLst>
          </a:prstGeom>
          <a:ln w="25400">
            <a:solidFill>
              <a:srgbClr val="FF0000"/>
            </a:solidFill>
            <a:prstDash val="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794336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Programming transforms</a:t>
            </a:r>
          </a:p>
        </p:txBody>
      </p:sp>
      <p:sp>
        <p:nvSpPr>
          <p:cNvPr id="3" name="TextBox 2"/>
          <p:cNvSpPr txBox="1"/>
          <p:nvPr/>
        </p:nvSpPr>
        <p:spPr>
          <a:xfrm>
            <a:off x="720625" y="3699030"/>
            <a:ext cx="7702750" cy="2677656"/>
          </a:xfrm>
          <a:prstGeom prst="rect">
            <a:avLst/>
          </a:prstGeom>
          <a:noFill/>
        </p:spPr>
        <p:txBody>
          <a:bodyPr wrap="none" rtlCol="0">
            <a:spAutoFit/>
          </a:bodyPr>
          <a:lstStyle/>
          <a:p>
            <a:r>
              <a:rPr lang="en-CA" sz="1400" dirty="0">
                <a:solidFill>
                  <a:srgbClr val="008000"/>
                </a:solidFill>
                <a:highlight>
                  <a:srgbClr val="FFFFFF"/>
                </a:highlight>
                <a:latin typeface="Courier New" panose="02070309020205020404" pitchFamily="49" charset="0"/>
              </a:rPr>
              <a:t># Create a transform node (unless already exists) that translates</a:t>
            </a:r>
            <a:endParaRPr lang="en-CA" sz="1400" dirty="0">
              <a:solidFill>
                <a:srgbClr val="000000"/>
              </a:solidFill>
              <a:highlight>
                <a:srgbClr val="FFFFFF"/>
              </a:highlight>
              <a:latin typeface="Courier New" panose="02070309020205020404" pitchFamily="49" charset="0"/>
            </a:endParaRPr>
          </a:p>
          <a:p>
            <a:endParaRPr lang="en-CA" sz="1400" dirty="0">
              <a:solidFill>
                <a:srgbClr val="000000"/>
              </a:solidFill>
              <a:highlight>
                <a:srgbClr val="FFFFFF"/>
              </a:highlight>
              <a:latin typeface="Courier New" panose="02070309020205020404" pitchFamily="49" charset="0"/>
            </a:endParaRPr>
          </a:p>
          <a:p>
            <a:r>
              <a:rPr lang="en-CA" sz="1400" dirty="0" err="1">
                <a:solidFill>
                  <a:srgbClr val="000000"/>
                </a:solidFill>
                <a:highlight>
                  <a:srgbClr val="FFFFFF"/>
                </a:highlight>
                <a:latin typeface="Courier New" panose="02070309020205020404" pitchFamily="49" charset="0"/>
              </a:rPr>
              <a:t>referenceToRasTransform</a:t>
            </a:r>
            <a:r>
              <a:rPr lang="en-CA" sz="1400" dirty="0">
                <a:solidFill>
                  <a:srgbClr val="000000"/>
                </a:solidFill>
                <a:highlight>
                  <a:srgbClr val="FFFFFF"/>
                </a:highlight>
                <a:latin typeface="Courier New" panose="02070309020205020404" pitchFamily="49" charset="0"/>
              </a:rPr>
              <a:t> </a:t>
            </a:r>
            <a:r>
              <a:rPr lang="en-CA" sz="1400" b="1" dirty="0">
                <a:solidFill>
                  <a:srgbClr val="000080"/>
                </a:solidFill>
                <a:highlight>
                  <a:srgbClr val="FFFFFF"/>
                </a:highlight>
                <a:latin typeface="Courier New" panose="02070309020205020404" pitchFamily="49" charset="0"/>
              </a:rPr>
              <a:t>=</a:t>
            </a:r>
            <a:r>
              <a:rPr lang="en-CA" sz="1400" dirty="0">
                <a:solidFill>
                  <a:srgbClr val="000000"/>
                </a:solidFill>
                <a:highlight>
                  <a:srgbClr val="FFFFFF"/>
                </a:highlight>
                <a:latin typeface="Courier New" panose="02070309020205020404" pitchFamily="49" charset="0"/>
              </a:rPr>
              <a:t> </a:t>
            </a:r>
            <a:r>
              <a:rPr lang="en-CA" sz="1400" dirty="0" err="1">
                <a:solidFill>
                  <a:srgbClr val="000000"/>
                </a:solidFill>
                <a:highlight>
                  <a:srgbClr val="FFFFFF"/>
                </a:highlight>
                <a:latin typeface="Courier New" panose="02070309020205020404" pitchFamily="49" charset="0"/>
              </a:rPr>
              <a:t>vtk</a:t>
            </a:r>
            <a:r>
              <a:rPr lang="en-CA" sz="1400" b="1" dirty="0" err="1">
                <a:solidFill>
                  <a:srgbClr val="000080"/>
                </a:solidFill>
                <a:highlight>
                  <a:srgbClr val="FFFFFF"/>
                </a:highlight>
                <a:latin typeface="Courier New" panose="02070309020205020404" pitchFamily="49" charset="0"/>
              </a:rPr>
              <a:t>.</a:t>
            </a:r>
            <a:r>
              <a:rPr lang="en-CA" sz="1400" dirty="0" err="1">
                <a:solidFill>
                  <a:srgbClr val="000000"/>
                </a:solidFill>
                <a:highlight>
                  <a:srgbClr val="FFFFFF"/>
                </a:highlight>
                <a:latin typeface="Courier New" panose="02070309020205020404" pitchFamily="49" charset="0"/>
              </a:rPr>
              <a:t>vtkTransform</a:t>
            </a:r>
            <a:r>
              <a:rPr lang="en-CA" sz="1400" b="1" dirty="0">
                <a:solidFill>
                  <a:srgbClr val="000080"/>
                </a:solidFill>
                <a:highlight>
                  <a:srgbClr val="FFFFFF"/>
                </a:highlight>
                <a:latin typeface="Courier New" panose="02070309020205020404" pitchFamily="49" charset="0"/>
              </a:rPr>
              <a:t>()</a:t>
            </a:r>
            <a:endParaRPr lang="en-CA" sz="1400" dirty="0">
              <a:solidFill>
                <a:srgbClr val="000000"/>
              </a:solidFill>
              <a:highlight>
                <a:srgbClr val="FFFFFF"/>
              </a:highlight>
              <a:latin typeface="Courier New" panose="02070309020205020404" pitchFamily="49" charset="0"/>
            </a:endParaRPr>
          </a:p>
          <a:p>
            <a:r>
              <a:rPr lang="pt-BR" sz="1400" dirty="0">
                <a:solidFill>
                  <a:srgbClr val="000000"/>
                </a:solidFill>
                <a:highlight>
                  <a:srgbClr val="FFFFFF"/>
                </a:highlight>
                <a:latin typeface="Courier New" panose="02070309020205020404" pitchFamily="49" charset="0"/>
              </a:rPr>
              <a:t>referenceToRasTransform</a:t>
            </a:r>
            <a:r>
              <a:rPr lang="pt-BR" sz="1400" b="1" dirty="0">
                <a:solidFill>
                  <a:srgbClr val="000080"/>
                </a:solidFill>
                <a:highlight>
                  <a:srgbClr val="FFFFFF"/>
                </a:highlight>
                <a:latin typeface="Courier New" panose="02070309020205020404" pitchFamily="49" charset="0"/>
              </a:rPr>
              <a:t>.</a:t>
            </a:r>
            <a:r>
              <a:rPr lang="pt-BR" sz="1400" dirty="0">
                <a:solidFill>
                  <a:srgbClr val="000000"/>
                </a:solidFill>
                <a:highlight>
                  <a:srgbClr val="FFFFFF"/>
                </a:highlight>
                <a:latin typeface="Courier New" panose="02070309020205020404" pitchFamily="49" charset="0"/>
              </a:rPr>
              <a:t>Translate</a:t>
            </a:r>
            <a:r>
              <a:rPr lang="pt-BR" sz="1400" b="1" dirty="0">
                <a:solidFill>
                  <a:srgbClr val="000080"/>
                </a:solidFill>
                <a:highlight>
                  <a:srgbClr val="FFFFFF"/>
                </a:highlight>
                <a:latin typeface="Courier New" panose="02070309020205020404" pitchFamily="49" charset="0"/>
              </a:rPr>
              <a:t>(</a:t>
            </a:r>
            <a:r>
              <a:rPr lang="pt-BR" sz="1400" dirty="0">
                <a:solidFill>
                  <a:srgbClr val="FF0000"/>
                </a:solidFill>
                <a:highlight>
                  <a:srgbClr val="FFFFFF"/>
                </a:highlight>
                <a:latin typeface="Courier New" panose="02070309020205020404" pitchFamily="49" charset="0"/>
              </a:rPr>
              <a:t>30</a:t>
            </a:r>
            <a:r>
              <a:rPr lang="pt-BR" sz="1400" b="1" dirty="0">
                <a:solidFill>
                  <a:srgbClr val="000080"/>
                </a:solidFill>
                <a:highlight>
                  <a:srgbClr val="FFFFFF"/>
                </a:highlight>
                <a:latin typeface="Courier New" panose="02070309020205020404" pitchFamily="49" charset="0"/>
              </a:rPr>
              <a:t>,</a:t>
            </a:r>
            <a:r>
              <a:rPr lang="pt-BR" sz="1400" dirty="0">
                <a:solidFill>
                  <a:srgbClr val="000000"/>
                </a:solidFill>
                <a:highlight>
                  <a:srgbClr val="FFFFFF"/>
                </a:highlight>
                <a:latin typeface="Courier New" panose="02070309020205020404" pitchFamily="49" charset="0"/>
              </a:rPr>
              <a:t> </a:t>
            </a:r>
            <a:r>
              <a:rPr lang="pt-BR" sz="1400" dirty="0">
                <a:solidFill>
                  <a:srgbClr val="FF0000"/>
                </a:solidFill>
                <a:highlight>
                  <a:srgbClr val="FFFFFF"/>
                </a:highlight>
                <a:latin typeface="Courier New" panose="02070309020205020404" pitchFamily="49" charset="0"/>
              </a:rPr>
              <a:t>10</a:t>
            </a:r>
            <a:r>
              <a:rPr lang="pt-BR" sz="1400" b="1" dirty="0">
                <a:solidFill>
                  <a:srgbClr val="000080"/>
                </a:solidFill>
                <a:highlight>
                  <a:srgbClr val="FFFFFF"/>
                </a:highlight>
                <a:latin typeface="Courier New" panose="02070309020205020404" pitchFamily="49" charset="0"/>
              </a:rPr>
              <a:t>,</a:t>
            </a:r>
            <a:r>
              <a:rPr lang="pt-BR" sz="1400" dirty="0">
                <a:solidFill>
                  <a:srgbClr val="000000"/>
                </a:solidFill>
                <a:highlight>
                  <a:srgbClr val="FFFFFF"/>
                </a:highlight>
                <a:latin typeface="Courier New" panose="02070309020205020404" pitchFamily="49" charset="0"/>
              </a:rPr>
              <a:t> </a:t>
            </a:r>
            <a:r>
              <a:rPr lang="pt-BR" sz="1400" dirty="0">
                <a:solidFill>
                  <a:srgbClr val="FF0000"/>
                </a:solidFill>
                <a:highlight>
                  <a:srgbClr val="FFFFFF"/>
                </a:highlight>
                <a:latin typeface="Courier New" panose="02070309020205020404" pitchFamily="49" charset="0"/>
              </a:rPr>
              <a:t>0</a:t>
            </a:r>
            <a:r>
              <a:rPr lang="pt-BR" sz="1400" b="1" dirty="0">
                <a:solidFill>
                  <a:srgbClr val="000080"/>
                </a:solidFill>
                <a:highlight>
                  <a:srgbClr val="FFFFFF"/>
                </a:highlight>
                <a:latin typeface="Courier New" panose="02070309020205020404" pitchFamily="49" charset="0"/>
              </a:rPr>
              <a:t>)</a:t>
            </a:r>
            <a:endParaRPr lang="pt-BR" sz="1400" dirty="0">
              <a:solidFill>
                <a:srgbClr val="000000"/>
              </a:solidFill>
              <a:highlight>
                <a:srgbClr val="FFFFFF"/>
              </a:highlight>
              <a:latin typeface="Courier New" panose="02070309020205020404" pitchFamily="49" charset="0"/>
            </a:endParaRPr>
          </a:p>
          <a:p>
            <a:endParaRPr lang="en-CA" sz="1400" dirty="0">
              <a:solidFill>
                <a:srgbClr val="000000"/>
              </a:solidFill>
              <a:highlight>
                <a:srgbClr val="FFFFFF"/>
              </a:highlight>
              <a:latin typeface="Courier New" panose="02070309020205020404" pitchFamily="49" charset="0"/>
            </a:endParaRPr>
          </a:p>
          <a:p>
            <a:r>
              <a:rPr lang="pt-BR" sz="1400" dirty="0">
                <a:solidFill>
                  <a:srgbClr val="000000"/>
                </a:solidFill>
                <a:highlight>
                  <a:srgbClr val="FFFFFF"/>
                </a:highlight>
                <a:latin typeface="Courier New" panose="02070309020205020404" pitchFamily="49" charset="0"/>
              </a:rPr>
              <a:t>referenceToRas </a:t>
            </a:r>
            <a:r>
              <a:rPr lang="pt-BR" sz="1400" b="1" dirty="0">
                <a:solidFill>
                  <a:srgbClr val="000080"/>
                </a:solidFill>
                <a:highlight>
                  <a:srgbClr val="FFFFFF"/>
                </a:highlight>
                <a:latin typeface="Courier New" panose="02070309020205020404" pitchFamily="49" charset="0"/>
              </a:rPr>
              <a:t>=</a:t>
            </a:r>
            <a:r>
              <a:rPr lang="pt-BR" sz="1400" dirty="0">
                <a:solidFill>
                  <a:srgbClr val="000000"/>
                </a:solidFill>
                <a:highlight>
                  <a:srgbClr val="FFFFFF"/>
                </a:highlight>
                <a:latin typeface="Courier New" panose="02070309020205020404" pitchFamily="49" charset="0"/>
              </a:rPr>
              <a:t> slicer</a:t>
            </a:r>
            <a:r>
              <a:rPr lang="pt-BR" sz="1400" b="1" dirty="0">
                <a:solidFill>
                  <a:srgbClr val="000080"/>
                </a:solidFill>
                <a:highlight>
                  <a:srgbClr val="FFFFFF"/>
                </a:highlight>
                <a:latin typeface="Courier New" panose="02070309020205020404" pitchFamily="49" charset="0"/>
              </a:rPr>
              <a:t>.</a:t>
            </a:r>
            <a:r>
              <a:rPr lang="pt-BR" sz="1400" dirty="0">
                <a:solidFill>
                  <a:srgbClr val="000000"/>
                </a:solidFill>
                <a:highlight>
                  <a:srgbClr val="FFFFFF"/>
                </a:highlight>
                <a:latin typeface="Courier New" panose="02070309020205020404" pitchFamily="49" charset="0"/>
              </a:rPr>
              <a:t>util</a:t>
            </a:r>
            <a:r>
              <a:rPr lang="pt-BR" sz="1400" b="1" dirty="0">
                <a:solidFill>
                  <a:srgbClr val="000080"/>
                </a:solidFill>
                <a:highlight>
                  <a:srgbClr val="FFFFFF"/>
                </a:highlight>
                <a:latin typeface="Courier New" panose="02070309020205020404" pitchFamily="49" charset="0"/>
              </a:rPr>
              <a:t>.</a:t>
            </a:r>
            <a:r>
              <a:rPr lang="pt-BR" sz="1400" dirty="0">
                <a:solidFill>
                  <a:srgbClr val="000000"/>
                </a:solidFill>
                <a:highlight>
                  <a:srgbClr val="FFFFFF"/>
                </a:highlight>
                <a:latin typeface="Courier New" panose="02070309020205020404" pitchFamily="49" charset="0"/>
              </a:rPr>
              <a:t>getNode</a:t>
            </a:r>
            <a:r>
              <a:rPr lang="pt-BR" sz="1400" b="1" dirty="0">
                <a:solidFill>
                  <a:srgbClr val="000080"/>
                </a:solidFill>
                <a:highlight>
                  <a:srgbClr val="FFFFFF"/>
                </a:highlight>
                <a:latin typeface="Courier New" panose="02070309020205020404" pitchFamily="49" charset="0"/>
              </a:rPr>
              <a:t>(</a:t>
            </a:r>
            <a:r>
              <a:rPr lang="pt-BR" sz="1400" dirty="0">
                <a:solidFill>
                  <a:srgbClr val="808080"/>
                </a:solidFill>
                <a:highlight>
                  <a:srgbClr val="FFFFFF"/>
                </a:highlight>
                <a:latin typeface="Courier New" panose="02070309020205020404" pitchFamily="49" charset="0"/>
              </a:rPr>
              <a:t>'ReferenceToRas'</a:t>
            </a:r>
            <a:r>
              <a:rPr lang="pt-BR" sz="1400" b="1" dirty="0">
                <a:solidFill>
                  <a:srgbClr val="000080"/>
                </a:solidFill>
                <a:highlight>
                  <a:srgbClr val="FFFFFF"/>
                </a:highlight>
                <a:latin typeface="Courier New" panose="02070309020205020404" pitchFamily="49" charset="0"/>
              </a:rPr>
              <a:t>)</a:t>
            </a:r>
            <a:endParaRPr lang="pt-BR" sz="1400" dirty="0">
              <a:solidFill>
                <a:srgbClr val="000000"/>
              </a:solidFill>
              <a:highlight>
                <a:srgbClr val="FFFFFF"/>
              </a:highlight>
              <a:latin typeface="Courier New" panose="02070309020205020404" pitchFamily="49" charset="0"/>
            </a:endParaRPr>
          </a:p>
          <a:p>
            <a:r>
              <a:rPr lang="en-CA" sz="1400" b="1" dirty="0">
                <a:solidFill>
                  <a:srgbClr val="0000FF"/>
                </a:solidFill>
                <a:highlight>
                  <a:srgbClr val="FFFFFF"/>
                </a:highlight>
                <a:latin typeface="Courier New" panose="02070309020205020404" pitchFamily="49" charset="0"/>
              </a:rPr>
              <a:t>if</a:t>
            </a:r>
            <a:r>
              <a:rPr lang="en-CA" sz="1400" dirty="0">
                <a:solidFill>
                  <a:srgbClr val="000000"/>
                </a:solidFill>
                <a:highlight>
                  <a:srgbClr val="FFFFFF"/>
                </a:highlight>
                <a:latin typeface="Courier New" panose="02070309020205020404" pitchFamily="49" charset="0"/>
              </a:rPr>
              <a:t> </a:t>
            </a:r>
            <a:r>
              <a:rPr lang="en-CA" sz="1400" dirty="0" err="1">
                <a:solidFill>
                  <a:srgbClr val="000000"/>
                </a:solidFill>
                <a:highlight>
                  <a:srgbClr val="FFFFFF"/>
                </a:highlight>
                <a:latin typeface="Courier New" panose="02070309020205020404" pitchFamily="49" charset="0"/>
              </a:rPr>
              <a:t>referenceToRas</a:t>
            </a:r>
            <a:r>
              <a:rPr lang="en-CA" sz="1400" dirty="0">
                <a:solidFill>
                  <a:srgbClr val="000000"/>
                </a:solidFill>
                <a:highlight>
                  <a:srgbClr val="FFFFFF"/>
                </a:highlight>
                <a:latin typeface="Courier New" panose="02070309020205020404" pitchFamily="49" charset="0"/>
              </a:rPr>
              <a:t> </a:t>
            </a:r>
            <a:r>
              <a:rPr lang="en-CA" sz="1400" b="1" dirty="0">
                <a:solidFill>
                  <a:srgbClr val="0000FF"/>
                </a:solidFill>
                <a:highlight>
                  <a:srgbClr val="FFFFFF"/>
                </a:highlight>
                <a:latin typeface="Courier New" panose="02070309020205020404" pitchFamily="49" charset="0"/>
              </a:rPr>
              <a:t>is</a:t>
            </a:r>
            <a:r>
              <a:rPr lang="en-CA" sz="1400" dirty="0">
                <a:solidFill>
                  <a:srgbClr val="000000"/>
                </a:solidFill>
                <a:highlight>
                  <a:srgbClr val="FFFFFF"/>
                </a:highlight>
                <a:latin typeface="Courier New" panose="02070309020205020404" pitchFamily="49" charset="0"/>
              </a:rPr>
              <a:t> </a:t>
            </a:r>
            <a:r>
              <a:rPr lang="en-CA" sz="1400" b="1" dirty="0">
                <a:solidFill>
                  <a:srgbClr val="0000FF"/>
                </a:solidFill>
                <a:highlight>
                  <a:srgbClr val="FFFFFF"/>
                </a:highlight>
                <a:latin typeface="Courier New" panose="02070309020205020404" pitchFamily="49" charset="0"/>
              </a:rPr>
              <a:t>None</a:t>
            </a:r>
            <a:r>
              <a:rPr lang="en-CA" sz="1400" b="1" dirty="0">
                <a:solidFill>
                  <a:srgbClr val="000080"/>
                </a:solidFill>
                <a:highlight>
                  <a:srgbClr val="FFFFFF"/>
                </a:highlight>
                <a:latin typeface="Courier New" panose="02070309020205020404" pitchFamily="49" charset="0"/>
              </a:rPr>
              <a:t>:</a:t>
            </a:r>
            <a:endParaRPr lang="en-CA" sz="1400" dirty="0">
              <a:solidFill>
                <a:srgbClr val="000000"/>
              </a:solidFill>
              <a:highlight>
                <a:srgbClr val="FFFFFF"/>
              </a:highlight>
              <a:latin typeface="Courier New" panose="02070309020205020404" pitchFamily="49" charset="0"/>
            </a:endParaRPr>
          </a:p>
          <a:p>
            <a:r>
              <a:rPr lang="en-CA" sz="1400" dirty="0">
                <a:solidFill>
                  <a:srgbClr val="000000"/>
                </a:solidFill>
                <a:highlight>
                  <a:srgbClr val="FFFFFF"/>
                </a:highlight>
                <a:latin typeface="Courier New" panose="02070309020205020404" pitchFamily="49" charset="0"/>
              </a:rPr>
              <a:t>  </a:t>
            </a:r>
            <a:r>
              <a:rPr lang="en-CA" sz="1400" dirty="0" err="1">
                <a:solidFill>
                  <a:srgbClr val="000000"/>
                </a:solidFill>
                <a:highlight>
                  <a:srgbClr val="FFFFFF"/>
                </a:highlight>
                <a:latin typeface="Courier New" panose="02070309020205020404" pitchFamily="49" charset="0"/>
              </a:rPr>
              <a:t>referenceToRas</a:t>
            </a:r>
            <a:r>
              <a:rPr lang="en-CA" sz="1400" dirty="0">
                <a:solidFill>
                  <a:srgbClr val="000000"/>
                </a:solidFill>
                <a:highlight>
                  <a:srgbClr val="FFFFFF"/>
                </a:highlight>
                <a:latin typeface="Courier New" panose="02070309020205020404" pitchFamily="49" charset="0"/>
              </a:rPr>
              <a:t> </a:t>
            </a:r>
            <a:r>
              <a:rPr lang="en-CA" sz="1400" b="1" dirty="0">
                <a:solidFill>
                  <a:srgbClr val="000080"/>
                </a:solidFill>
                <a:highlight>
                  <a:srgbClr val="FFFFFF"/>
                </a:highlight>
                <a:latin typeface="Courier New" panose="02070309020205020404" pitchFamily="49" charset="0"/>
              </a:rPr>
              <a:t>=</a:t>
            </a:r>
            <a:r>
              <a:rPr lang="en-CA" sz="1400" dirty="0">
                <a:solidFill>
                  <a:srgbClr val="000000"/>
                </a:solidFill>
                <a:highlight>
                  <a:srgbClr val="FFFFFF"/>
                </a:highlight>
                <a:latin typeface="Courier New" panose="02070309020205020404" pitchFamily="49" charset="0"/>
              </a:rPr>
              <a:t> </a:t>
            </a:r>
            <a:r>
              <a:rPr lang="en-CA" sz="1400" dirty="0" err="1">
                <a:solidFill>
                  <a:srgbClr val="000000"/>
                </a:solidFill>
                <a:highlight>
                  <a:srgbClr val="FFFFFF"/>
                </a:highlight>
                <a:latin typeface="Courier New" panose="02070309020205020404" pitchFamily="49" charset="0"/>
              </a:rPr>
              <a:t>slicer</a:t>
            </a:r>
            <a:r>
              <a:rPr lang="en-CA" sz="1400" b="1" dirty="0" err="1">
                <a:solidFill>
                  <a:srgbClr val="000080"/>
                </a:solidFill>
                <a:highlight>
                  <a:srgbClr val="FFFFFF"/>
                </a:highlight>
                <a:latin typeface="Courier New" panose="02070309020205020404" pitchFamily="49" charset="0"/>
              </a:rPr>
              <a:t>.</a:t>
            </a:r>
            <a:r>
              <a:rPr lang="en-CA" sz="1400" dirty="0" err="1">
                <a:solidFill>
                  <a:srgbClr val="000000"/>
                </a:solidFill>
                <a:highlight>
                  <a:srgbClr val="FFFFFF"/>
                </a:highlight>
                <a:latin typeface="Courier New" panose="02070309020205020404" pitchFamily="49" charset="0"/>
              </a:rPr>
              <a:t>vtkMRMLLinearTransformNode</a:t>
            </a:r>
            <a:r>
              <a:rPr lang="en-CA" sz="1400" b="1" dirty="0">
                <a:solidFill>
                  <a:srgbClr val="000080"/>
                </a:solidFill>
                <a:highlight>
                  <a:srgbClr val="FFFFFF"/>
                </a:highlight>
                <a:latin typeface="Courier New" panose="02070309020205020404" pitchFamily="49" charset="0"/>
              </a:rPr>
              <a:t>()</a:t>
            </a:r>
            <a:endParaRPr lang="en-CA" sz="1400" dirty="0">
              <a:solidFill>
                <a:srgbClr val="000000"/>
              </a:solidFill>
              <a:highlight>
                <a:srgbClr val="FFFFFF"/>
              </a:highlight>
              <a:latin typeface="Courier New" panose="02070309020205020404" pitchFamily="49" charset="0"/>
            </a:endParaRPr>
          </a:p>
          <a:p>
            <a:r>
              <a:rPr lang="en-CA" sz="1400" dirty="0">
                <a:solidFill>
                  <a:srgbClr val="000000"/>
                </a:solidFill>
                <a:highlight>
                  <a:srgbClr val="FFFFFF"/>
                </a:highlight>
                <a:latin typeface="Courier New" panose="02070309020205020404" pitchFamily="49" charset="0"/>
              </a:rPr>
              <a:t>  </a:t>
            </a:r>
            <a:r>
              <a:rPr lang="en-CA" sz="1400" dirty="0" err="1">
                <a:solidFill>
                  <a:srgbClr val="000000"/>
                </a:solidFill>
                <a:highlight>
                  <a:srgbClr val="FFFFFF"/>
                </a:highlight>
                <a:latin typeface="Courier New" panose="02070309020205020404" pitchFamily="49" charset="0"/>
              </a:rPr>
              <a:t>referenceToRas</a:t>
            </a:r>
            <a:r>
              <a:rPr lang="en-CA" sz="1400" b="1" dirty="0" err="1">
                <a:solidFill>
                  <a:srgbClr val="000080"/>
                </a:solidFill>
                <a:highlight>
                  <a:srgbClr val="FFFFFF"/>
                </a:highlight>
                <a:latin typeface="Courier New" panose="02070309020205020404" pitchFamily="49" charset="0"/>
              </a:rPr>
              <a:t>.</a:t>
            </a:r>
            <a:r>
              <a:rPr lang="en-CA" sz="1400" dirty="0" err="1">
                <a:solidFill>
                  <a:srgbClr val="000000"/>
                </a:solidFill>
                <a:highlight>
                  <a:srgbClr val="FFFFFF"/>
                </a:highlight>
                <a:latin typeface="Courier New" panose="02070309020205020404" pitchFamily="49" charset="0"/>
              </a:rPr>
              <a:t>SetName</a:t>
            </a:r>
            <a:r>
              <a:rPr lang="en-CA" sz="1400" b="1" dirty="0">
                <a:solidFill>
                  <a:srgbClr val="000080"/>
                </a:solidFill>
                <a:highlight>
                  <a:srgbClr val="FFFFFF"/>
                </a:highlight>
                <a:latin typeface="Courier New" panose="02070309020205020404" pitchFamily="49" charset="0"/>
              </a:rPr>
              <a:t>(</a:t>
            </a:r>
            <a:r>
              <a:rPr lang="en-CA" sz="1400" dirty="0">
                <a:solidFill>
                  <a:srgbClr val="808080"/>
                </a:solidFill>
                <a:highlight>
                  <a:srgbClr val="FFFFFF"/>
                </a:highlight>
                <a:latin typeface="Courier New" panose="02070309020205020404" pitchFamily="49" charset="0"/>
              </a:rPr>
              <a:t>'</a:t>
            </a:r>
            <a:r>
              <a:rPr lang="en-CA" sz="1400" dirty="0" err="1">
                <a:solidFill>
                  <a:srgbClr val="808080"/>
                </a:solidFill>
                <a:highlight>
                  <a:srgbClr val="FFFFFF"/>
                </a:highlight>
                <a:latin typeface="Courier New" panose="02070309020205020404" pitchFamily="49" charset="0"/>
              </a:rPr>
              <a:t>ReferenceToRas</a:t>
            </a:r>
            <a:r>
              <a:rPr lang="en-CA" sz="1400" dirty="0">
                <a:solidFill>
                  <a:srgbClr val="808080"/>
                </a:solidFill>
                <a:highlight>
                  <a:srgbClr val="FFFFFF"/>
                </a:highlight>
                <a:latin typeface="Courier New" panose="02070309020205020404" pitchFamily="49" charset="0"/>
              </a:rPr>
              <a:t>'</a:t>
            </a:r>
            <a:r>
              <a:rPr lang="en-CA" sz="1400" b="1" dirty="0">
                <a:solidFill>
                  <a:srgbClr val="000080"/>
                </a:solidFill>
                <a:highlight>
                  <a:srgbClr val="FFFFFF"/>
                </a:highlight>
                <a:latin typeface="Courier New" panose="02070309020205020404" pitchFamily="49" charset="0"/>
              </a:rPr>
              <a:t>)</a:t>
            </a:r>
            <a:endParaRPr lang="en-CA" sz="1400" dirty="0">
              <a:solidFill>
                <a:srgbClr val="000000"/>
              </a:solidFill>
              <a:highlight>
                <a:srgbClr val="FFFFFF"/>
              </a:highlight>
              <a:latin typeface="Courier New" panose="02070309020205020404" pitchFamily="49" charset="0"/>
            </a:endParaRPr>
          </a:p>
          <a:p>
            <a:r>
              <a:rPr lang="en-CA" sz="1400" dirty="0">
                <a:solidFill>
                  <a:srgbClr val="000000"/>
                </a:solidFill>
                <a:highlight>
                  <a:srgbClr val="FFFFFF"/>
                </a:highlight>
                <a:latin typeface="Courier New" panose="02070309020205020404" pitchFamily="49" charset="0"/>
              </a:rPr>
              <a:t>  </a:t>
            </a:r>
            <a:r>
              <a:rPr lang="en-CA" sz="1400" dirty="0" err="1">
                <a:solidFill>
                  <a:srgbClr val="000000"/>
                </a:solidFill>
                <a:highlight>
                  <a:srgbClr val="FFFFFF"/>
                </a:highlight>
                <a:latin typeface="Courier New" panose="02070309020205020404" pitchFamily="49" charset="0"/>
              </a:rPr>
              <a:t>slicer</a:t>
            </a:r>
            <a:r>
              <a:rPr lang="en-CA" sz="1400" b="1" dirty="0" err="1">
                <a:solidFill>
                  <a:srgbClr val="000080"/>
                </a:solidFill>
                <a:highlight>
                  <a:srgbClr val="FFFFFF"/>
                </a:highlight>
                <a:latin typeface="Courier New" panose="02070309020205020404" pitchFamily="49" charset="0"/>
              </a:rPr>
              <a:t>.</a:t>
            </a:r>
            <a:r>
              <a:rPr lang="en-CA" sz="1400" dirty="0" err="1">
                <a:solidFill>
                  <a:srgbClr val="000000"/>
                </a:solidFill>
                <a:highlight>
                  <a:srgbClr val="FFFFFF"/>
                </a:highlight>
                <a:latin typeface="Courier New" panose="02070309020205020404" pitchFamily="49" charset="0"/>
              </a:rPr>
              <a:t>mrmlScene</a:t>
            </a:r>
            <a:r>
              <a:rPr lang="en-CA" sz="1400" b="1" dirty="0" err="1">
                <a:solidFill>
                  <a:srgbClr val="000080"/>
                </a:solidFill>
                <a:highlight>
                  <a:srgbClr val="FFFFFF"/>
                </a:highlight>
                <a:latin typeface="Courier New" panose="02070309020205020404" pitchFamily="49" charset="0"/>
              </a:rPr>
              <a:t>.</a:t>
            </a:r>
            <a:r>
              <a:rPr lang="en-CA" sz="1400" dirty="0" err="1">
                <a:solidFill>
                  <a:srgbClr val="000000"/>
                </a:solidFill>
                <a:highlight>
                  <a:srgbClr val="FFFFFF"/>
                </a:highlight>
                <a:latin typeface="Courier New" panose="02070309020205020404" pitchFamily="49" charset="0"/>
              </a:rPr>
              <a:t>AddNode</a:t>
            </a:r>
            <a:r>
              <a:rPr lang="en-CA" sz="1400" b="1" dirty="0">
                <a:solidFill>
                  <a:srgbClr val="000080"/>
                </a:solidFill>
                <a:highlight>
                  <a:srgbClr val="FFFFFF"/>
                </a:highlight>
                <a:latin typeface="Courier New" panose="02070309020205020404" pitchFamily="49" charset="0"/>
              </a:rPr>
              <a:t>(</a:t>
            </a:r>
            <a:r>
              <a:rPr lang="en-CA" sz="1400" dirty="0" err="1">
                <a:solidFill>
                  <a:srgbClr val="000000"/>
                </a:solidFill>
                <a:highlight>
                  <a:srgbClr val="FFFFFF"/>
                </a:highlight>
                <a:latin typeface="Courier New" panose="02070309020205020404" pitchFamily="49" charset="0"/>
              </a:rPr>
              <a:t>referenceToRas</a:t>
            </a:r>
            <a:r>
              <a:rPr lang="en-CA" sz="1400" b="1" dirty="0">
                <a:solidFill>
                  <a:srgbClr val="000080"/>
                </a:solidFill>
                <a:highlight>
                  <a:srgbClr val="FFFFFF"/>
                </a:highlight>
                <a:latin typeface="Courier New" panose="02070309020205020404" pitchFamily="49" charset="0"/>
              </a:rPr>
              <a:t>)</a:t>
            </a:r>
            <a:endParaRPr lang="en-CA" sz="1400" dirty="0">
              <a:solidFill>
                <a:srgbClr val="000000"/>
              </a:solidFill>
              <a:highlight>
                <a:srgbClr val="FFFFFF"/>
              </a:highlight>
              <a:latin typeface="Courier New" panose="02070309020205020404" pitchFamily="49" charset="0"/>
            </a:endParaRPr>
          </a:p>
          <a:p>
            <a:endParaRPr lang="en-CA" sz="1400" dirty="0">
              <a:solidFill>
                <a:srgbClr val="000000"/>
              </a:solidFill>
              <a:highlight>
                <a:srgbClr val="FFFFFF"/>
              </a:highlight>
              <a:latin typeface="Courier New" panose="02070309020205020404" pitchFamily="49" charset="0"/>
            </a:endParaRPr>
          </a:p>
          <a:p>
            <a:r>
              <a:rPr lang="en-CA" sz="1400" dirty="0" err="1">
                <a:solidFill>
                  <a:srgbClr val="000000"/>
                </a:solidFill>
                <a:highlight>
                  <a:srgbClr val="FFFFFF"/>
                </a:highlight>
                <a:latin typeface="Courier New" panose="02070309020205020404" pitchFamily="49" charset="0"/>
              </a:rPr>
              <a:t>referenceToRas</a:t>
            </a:r>
            <a:r>
              <a:rPr lang="en-CA" sz="1400" b="1" dirty="0" err="1">
                <a:solidFill>
                  <a:srgbClr val="000080"/>
                </a:solidFill>
                <a:highlight>
                  <a:srgbClr val="FFFFFF"/>
                </a:highlight>
                <a:latin typeface="Courier New" panose="02070309020205020404" pitchFamily="49" charset="0"/>
              </a:rPr>
              <a:t>.</a:t>
            </a:r>
            <a:r>
              <a:rPr lang="en-CA" sz="1400" dirty="0" err="1">
                <a:solidFill>
                  <a:srgbClr val="000000"/>
                </a:solidFill>
                <a:highlight>
                  <a:srgbClr val="FFFFFF"/>
                </a:highlight>
                <a:latin typeface="Courier New" panose="02070309020205020404" pitchFamily="49" charset="0"/>
              </a:rPr>
              <a:t>SetAndObserveTransformToParent</a:t>
            </a:r>
            <a:r>
              <a:rPr lang="en-CA" sz="1400" b="1" dirty="0">
                <a:solidFill>
                  <a:srgbClr val="000080"/>
                </a:solidFill>
                <a:highlight>
                  <a:srgbClr val="FFFFFF"/>
                </a:highlight>
                <a:latin typeface="Courier New" panose="02070309020205020404" pitchFamily="49" charset="0"/>
              </a:rPr>
              <a:t>(</a:t>
            </a:r>
            <a:r>
              <a:rPr lang="en-CA" sz="1400" dirty="0" err="1">
                <a:solidFill>
                  <a:srgbClr val="000000"/>
                </a:solidFill>
                <a:highlight>
                  <a:srgbClr val="FFFFFF"/>
                </a:highlight>
                <a:latin typeface="Courier New" panose="02070309020205020404" pitchFamily="49" charset="0"/>
              </a:rPr>
              <a:t>referenceToRasTransform</a:t>
            </a:r>
            <a:r>
              <a:rPr lang="en-CA" sz="1400" b="1" dirty="0">
                <a:solidFill>
                  <a:srgbClr val="000080"/>
                </a:solidFill>
                <a:highlight>
                  <a:srgbClr val="FFFFFF"/>
                </a:highlight>
                <a:latin typeface="Courier New" panose="02070309020205020404" pitchFamily="49" charset="0"/>
              </a:rPr>
              <a:t>)</a:t>
            </a:r>
            <a:endParaRPr lang="en-CA" sz="1400" dirty="0">
              <a:solidFill>
                <a:srgbClr val="000000"/>
              </a:solidFill>
              <a:highlight>
                <a:srgbClr val="FFFFFF"/>
              </a:highlight>
              <a:latin typeface="Courier New" panose="02070309020205020404" pitchFamily="49" charset="0"/>
            </a:endParaRPr>
          </a:p>
        </p:txBody>
      </p:sp>
      <p:sp>
        <p:nvSpPr>
          <p:cNvPr id="4" name="TextBox 3"/>
          <p:cNvSpPr txBox="1"/>
          <p:nvPr/>
        </p:nvSpPr>
        <p:spPr>
          <a:xfrm>
            <a:off x="720625" y="1313765"/>
            <a:ext cx="6912405" cy="1938992"/>
          </a:xfrm>
          <a:prstGeom prst="rect">
            <a:avLst/>
          </a:prstGeom>
          <a:noFill/>
        </p:spPr>
        <p:txBody>
          <a:bodyPr wrap="none" rtlCol="0">
            <a:spAutoFit/>
          </a:bodyPr>
          <a:lstStyle/>
          <a:p>
            <a:r>
              <a:rPr lang="en-CA" sz="2000" dirty="0"/>
              <a:t>Transforms can be stored in many variable types</a:t>
            </a:r>
          </a:p>
          <a:p>
            <a:pPr marL="285750" indent="-285750">
              <a:buFont typeface="Arial" panose="020B0604020202020204" pitchFamily="34" charset="0"/>
              <a:buChar char="•"/>
            </a:pPr>
            <a:r>
              <a:rPr lang="en-CA" sz="2000" dirty="0"/>
              <a:t>vtkMatrix4x4 – </a:t>
            </a:r>
            <a:r>
              <a:rPr lang="en-CA" sz="2000" dirty="0" err="1">
                <a:solidFill>
                  <a:srgbClr val="FF0000"/>
                </a:solidFill>
              </a:rPr>
              <a:t>SetElement</a:t>
            </a:r>
            <a:r>
              <a:rPr lang="en-CA" sz="2000" dirty="0">
                <a:solidFill>
                  <a:srgbClr val="FF0000"/>
                </a:solidFill>
              </a:rPr>
              <a:t> and </a:t>
            </a:r>
            <a:r>
              <a:rPr lang="en-CA" sz="2000" dirty="0" err="1">
                <a:solidFill>
                  <a:srgbClr val="FF0000"/>
                </a:solidFill>
              </a:rPr>
              <a:t>GetElement</a:t>
            </a:r>
            <a:r>
              <a:rPr lang="en-CA" sz="2000" dirty="0">
                <a:solidFill>
                  <a:srgbClr val="FF0000"/>
                </a:solidFill>
              </a:rPr>
              <a:t> can get confusing</a:t>
            </a:r>
          </a:p>
          <a:p>
            <a:pPr marL="285750" indent="-285750">
              <a:buFont typeface="Arial" panose="020B0604020202020204" pitchFamily="34" charset="0"/>
              <a:buChar char="•"/>
            </a:pPr>
            <a:r>
              <a:rPr lang="en-CA" sz="2000" dirty="0"/>
              <a:t>python list of lists – </a:t>
            </a:r>
            <a:r>
              <a:rPr lang="en-CA" sz="2000" dirty="0">
                <a:solidFill>
                  <a:srgbClr val="FF0000"/>
                </a:solidFill>
              </a:rPr>
              <a:t>Confusing, no methods to operate</a:t>
            </a:r>
          </a:p>
          <a:p>
            <a:pPr marL="285750" indent="-285750">
              <a:buFont typeface="Arial" panose="020B0604020202020204" pitchFamily="34" charset="0"/>
              <a:buChar char="•"/>
            </a:pPr>
            <a:r>
              <a:rPr lang="en-CA" sz="2000" dirty="0" err="1"/>
              <a:t>numpy.array</a:t>
            </a:r>
            <a:r>
              <a:rPr lang="en-CA" sz="2000" dirty="0"/>
              <a:t> – </a:t>
            </a:r>
            <a:r>
              <a:rPr lang="en-CA" sz="2000" dirty="0">
                <a:solidFill>
                  <a:srgbClr val="00B050"/>
                </a:solidFill>
              </a:rPr>
              <a:t>Great for numerical methods</a:t>
            </a:r>
          </a:p>
          <a:p>
            <a:pPr marL="285750" indent="-285750">
              <a:buFont typeface="Arial" panose="020B0604020202020204" pitchFamily="34" charset="0"/>
              <a:buChar char="•"/>
            </a:pPr>
            <a:r>
              <a:rPr lang="en-CA" sz="2000" dirty="0" err="1"/>
              <a:t>vtkTransform</a:t>
            </a:r>
            <a:r>
              <a:rPr lang="en-CA" sz="2000" dirty="0"/>
              <a:t> – </a:t>
            </a:r>
            <a:r>
              <a:rPr lang="en-CA" sz="2000" dirty="0">
                <a:solidFill>
                  <a:srgbClr val="00B050"/>
                </a:solidFill>
              </a:rPr>
              <a:t>Great for understandable code</a:t>
            </a:r>
          </a:p>
          <a:p>
            <a:pPr marL="285750" indent="-285750">
              <a:buFont typeface="Arial" panose="020B0604020202020204" pitchFamily="34" charset="0"/>
              <a:buChar char="•"/>
            </a:pPr>
            <a:r>
              <a:rPr lang="en-CA" sz="2000" dirty="0"/>
              <a:t>etc.</a:t>
            </a:r>
          </a:p>
        </p:txBody>
      </p:sp>
    </p:spTree>
    <p:extLst>
      <p:ext uri="{BB962C8B-B14F-4D97-AF65-F5344CB8AC3E}">
        <p14:creationId xmlns:p14="http://schemas.microsoft.com/office/powerpoint/2010/main" val="4038128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Example: Image overlay</a:t>
            </a:r>
          </a:p>
        </p:txBody>
      </p:sp>
      <p:grpSp>
        <p:nvGrpSpPr>
          <p:cNvPr id="31" name="Group 30"/>
          <p:cNvGrpSpPr/>
          <p:nvPr/>
        </p:nvGrpSpPr>
        <p:grpSpPr>
          <a:xfrm>
            <a:off x="6324600" y="2046712"/>
            <a:ext cx="2209800" cy="1728216"/>
            <a:chOff x="4876800" y="2462784"/>
            <a:chExt cx="2209800" cy="1728216"/>
          </a:xfrm>
        </p:grpSpPr>
        <p:cxnSp>
          <p:nvCxnSpPr>
            <p:cNvPr id="32" name="Straight Connector 31"/>
            <p:cNvCxnSpPr/>
            <p:nvPr/>
          </p:nvCxnSpPr>
          <p:spPr>
            <a:xfrm>
              <a:off x="4876800" y="2795540"/>
              <a:ext cx="990600" cy="545592"/>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76800" y="2795540"/>
              <a:ext cx="0" cy="6858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876800" y="3481340"/>
              <a:ext cx="990600" cy="70966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867400" y="3328940"/>
              <a:ext cx="0" cy="86206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876800" y="2462784"/>
              <a:ext cx="1143000" cy="332756"/>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867400" y="2895600"/>
              <a:ext cx="1219200" cy="43334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2462784"/>
              <a:ext cx="1066800" cy="432816"/>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867400" y="3581400"/>
              <a:ext cx="1219200" cy="6096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086600" y="2895600"/>
              <a:ext cx="0" cy="6858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2692669" y="2210780"/>
            <a:ext cx="1905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 name="Group 41"/>
          <p:cNvGrpSpPr/>
          <p:nvPr/>
        </p:nvGrpSpPr>
        <p:grpSpPr>
          <a:xfrm>
            <a:off x="2464069" y="1665188"/>
            <a:ext cx="762000" cy="838200"/>
            <a:chOff x="3962400" y="533400"/>
            <a:chExt cx="762000" cy="838200"/>
          </a:xfrm>
        </p:grpSpPr>
        <p:cxnSp>
          <p:nvCxnSpPr>
            <p:cNvPr id="43" name="Straight Arrow Connector 42"/>
            <p:cNvCxnSpPr/>
            <p:nvPr/>
          </p:nvCxnSpPr>
          <p:spPr>
            <a:xfrm flipV="1">
              <a:off x="4191000" y="533400"/>
              <a:ext cx="0" cy="5334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191000" y="1066800"/>
              <a:ext cx="533400"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3962400" y="1066800"/>
              <a:ext cx="228600" cy="3048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2692669" y="1841448"/>
            <a:ext cx="1697324" cy="369332"/>
          </a:xfrm>
          <a:prstGeom prst="rect">
            <a:avLst/>
          </a:prstGeom>
          <a:noFill/>
        </p:spPr>
        <p:txBody>
          <a:bodyPr wrap="none" rtlCol="0">
            <a:spAutoFit/>
          </a:bodyPr>
          <a:lstStyle/>
          <a:p>
            <a:r>
              <a:rPr lang="en-CA" b="1" dirty="0"/>
              <a:t>In-room Display</a:t>
            </a:r>
          </a:p>
        </p:txBody>
      </p:sp>
      <p:grpSp>
        <p:nvGrpSpPr>
          <p:cNvPr id="47" name="Group 46"/>
          <p:cNvGrpSpPr/>
          <p:nvPr/>
        </p:nvGrpSpPr>
        <p:grpSpPr>
          <a:xfrm>
            <a:off x="7077456" y="2161012"/>
            <a:ext cx="762000" cy="838200"/>
            <a:chOff x="3962400" y="533400"/>
            <a:chExt cx="762000" cy="838200"/>
          </a:xfrm>
        </p:grpSpPr>
        <p:cxnSp>
          <p:nvCxnSpPr>
            <p:cNvPr id="48" name="Straight Arrow Connector 47"/>
            <p:cNvCxnSpPr/>
            <p:nvPr/>
          </p:nvCxnSpPr>
          <p:spPr>
            <a:xfrm flipV="1">
              <a:off x="4191000" y="533400"/>
              <a:ext cx="0" cy="5334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191000" y="1066800"/>
              <a:ext cx="533400"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962400" y="1066800"/>
              <a:ext cx="228600" cy="3048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7306056" y="2337272"/>
            <a:ext cx="562975" cy="369332"/>
          </a:xfrm>
          <a:prstGeom prst="rect">
            <a:avLst/>
          </a:prstGeom>
          <a:noFill/>
        </p:spPr>
        <p:txBody>
          <a:bodyPr wrap="none" rtlCol="0">
            <a:spAutoFit/>
          </a:bodyPr>
          <a:lstStyle/>
          <a:p>
            <a:r>
              <a:rPr lang="en-CA" b="1" dirty="0"/>
              <a:t>RAS</a:t>
            </a:r>
          </a:p>
        </p:txBody>
      </p:sp>
      <p:grpSp>
        <p:nvGrpSpPr>
          <p:cNvPr id="52" name="Group 51"/>
          <p:cNvGrpSpPr/>
          <p:nvPr/>
        </p:nvGrpSpPr>
        <p:grpSpPr>
          <a:xfrm>
            <a:off x="6088529" y="2525767"/>
            <a:ext cx="762000" cy="838200"/>
            <a:chOff x="3962400" y="533400"/>
            <a:chExt cx="762000" cy="838200"/>
          </a:xfrm>
        </p:grpSpPr>
        <p:cxnSp>
          <p:nvCxnSpPr>
            <p:cNvPr id="53" name="Straight Arrow Connector 52"/>
            <p:cNvCxnSpPr/>
            <p:nvPr/>
          </p:nvCxnSpPr>
          <p:spPr>
            <a:xfrm flipV="1">
              <a:off x="4191000" y="533400"/>
              <a:ext cx="0" cy="5334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191000" y="1066800"/>
              <a:ext cx="533400"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3962400" y="1066800"/>
              <a:ext cx="228600" cy="3048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5859945" y="2760158"/>
            <a:ext cx="449162" cy="369332"/>
          </a:xfrm>
          <a:prstGeom prst="rect">
            <a:avLst/>
          </a:prstGeom>
          <a:noFill/>
        </p:spPr>
        <p:txBody>
          <a:bodyPr wrap="none" rtlCol="0">
            <a:spAutoFit/>
          </a:bodyPr>
          <a:lstStyle/>
          <a:p>
            <a:r>
              <a:rPr lang="en-CA" b="1" dirty="0"/>
              <a:t>IJK</a:t>
            </a:r>
          </a:p>
        </p:txBody>
      </p:sp>
      <p:cxnSp>
        <p:nvCxnSpPr>
          <p:cNvPr id="57" name="Straight Connector 56"/>
          <p:cNvCxnSpPr/>
          <p:nvPr/>
        </p:nvCxnSpPr>
        <p:spPr>
          <a:xfrm flipH="1">
            <a:off x="2464069" y="3658580"/>
            <a:ext cx="2438400" cy="0"/>
          </a:xfrm>
          <a:prstGeom prst="line">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Arc 57"/>
          <p:cNvSpPr/>
          <p:nvPr/>
        </p:nvSpPr>
        <p:spPr>
          <a:xfrm rot="13127702">
            <a:off x="1843897" y="2213978"/>
            <a:ext cx="2516399" cy="1944988"/>
          </a:xfrm>
          <a:prstGeom prst="arc">
            <a:avLst>
              <a:gd name="adj1" fmla="val 15555671"/>
              <a:gd name="adj2" fmla="val 1728029"/>
            </a:avLst>
          </a:prstGeom>
          <a:ln w="25400">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9" name="Arc 58"/>
          <p:cNvSpPr/>
          <p:nvPr/>
        </p:nvSpPr>
        <p:spPr>
          <a:xfrm>
            <a:off x="3076904" y="1448780"/>
            <a:ext cx="4492565" cy="2145016"/>
          </a:xfrm>
          <a:prstGeom prst="arc">
            <a:avLst>
              <a:gd name="adj1" fmla="val 12318885"/>
              <a:gd name="adj2" fmla="val 21334933"/>
            </a:avLst>
          </a:prstGeom>
          <a:ln w="25400">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0" name="Arc 59"/>
          <p:cNvSpPr/>
          <p:nvPr/>
        </p:nvSpPr>
        <p:spPr>
          <a:xfrm rot="1441337" flipH="1" flipV="1">
            <a:off x="6445251" y="1751640"/>
            <a:ext cx="927507" cy="1786370"/>
          </a:xfrm>
          <a:prstGeom prst="arc">
            <a:avLst>
              <a:gd name="adj1" fmla="val 10105462"/>
              <a:gd name="adj2" fmla="val 17757470"/>
            </a:avLst>
          </a:prstGeom>
          <a:ln w="25400">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61" name="Group 60"/>
          <p:cNvGrpSpPr/>
          <p:nvPr/>
        </p:nvGrpSpPr>
        <p:grpSpPr>
          <a:xfrm rot="2432721">
            <a:off x="2325147" y="4079242"/>
            <a:ext cx="2475603" cy="3023942"/>
            <a:chOff x="2701459" y="4114800"/>
            <a:chExt cx="1993508" cy="2467092"/>
          </a:xfrm>
        </p:grpSpPr>
        <p:sp>
          <p:nvSpPr>
            <p:cNvPr id="62" name="Oval 61"/>
            <p:cNvSpPr/>
            <p:nvPr/>
          </p:nvSpPr>
          <p:spPr>
            <a:xfrm>
              <a:off x="4595384" y="4516660"/>
              <a:ext cx="99583" cy="97433"/>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Oval 62"/>
            <p:cNvSpPr/>
            <p:nvPr/>
          </p:nvSpPr>
          <p:spPr>
            <a:xfrm rot="2021790">
              <a:off x="3460671" y="4251390"/>
              <a:ext cx="316492" cy="1309854"/>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Oval 63"/>
            <p:cNvSpPr/>
            <p:nvPr/>
          </p:nvSpPr>
          <p:spPr>
            <a:xfrm>
              <a:off x="4191000" y="4114800"/>
              <a:ext cx="503967" cy="539020"/>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p:cNvSpPr/>
            <p:nvPr/>
          </p:nvSpPr>
          <p:spPr>
            <a:xfrm rot="2021790">
              <a:off x="3569707" y="4300272"/>
              <a:ext cx="632983" cy="1309854"/>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Oval 65"/>
            <p:cNvSpPr/>
            <p:nvPr/>
          </p:nvSpPr>
          <p:spPr>
            <a:xfrm rot="2021790">
              <a:off x="3859611" y="4542065"/>
              <a:ext cx="316492" cy="1309854"/>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66"/>
            <p:cNvSpPr/>
            <p:nvPr/>
          </p:nvSpPr>
          <p:spPr>
            <a:xfrm rot="2021790">
              <a:off x="2965662" y="5166712"/>
              <a:ext cx="316492" cy="1309854"/>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p:cNvSpPr/>
            <p:nvPr/>
          </p:nvSpPr>
          <p:spPr>
            <a:xfrm rot="2021790">
              <a:off x="2701459" y="6270274"/>
              <a:ext cx="316492" cy="220071"/>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p:cNvSpPr/>
            <p:nvPr/>
          </p:nvSpPr>
          <p:spPr>
            <a:xfrm rot="2021790">
              <a:off x="3111266" y="5272038"/>
              <a:ext cx="316492" cy="1309854"/>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p:cNvSpPr/>
            <p:nvPr/>
          </p:nvSpPr>
          <p:spPr>
            <a:xfrm rot="2021790">
              <a:off x="2870462" y="6344290"/>
              <a:ext cx="316492" cy="220071"/>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1" name="Rectangle 70"/>
          <p:cNvSpPr/>
          <p:nvPr/>
        </p:nvSpPr>
        <p:spPr>
          <a:xfrm>
            <a:off x="2692669" y="4039580"/>
            <a:ext cx="1905000" cy="10668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2845069" y="4649180"/>
            <a:ext cx="1905000" cy="10668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3" name="Group 72"/>
          <p:cNvGrpSpPr/>
          <p:nvPr/>
        </p:nvGrpSpPr>
        <p:grpSpPr>
          <a:xfrm>
            <a:off x="2616469" y="4115780"/>
            <a:ext cx="762000" cy="838200"/>
            <a:chOff x="3962400" y="533400"/>
            <a:chExt cx="762000" cy="838200"/>
          </a:xfrm>
        </p:grpSpPr>
        <p:cxnSp>
          <p:nvCxnSpPr>
            <p:cNvPr id="74" name="Straight Arrow Connector 73"/>
            <p:cNvCxnSpPr/>
            <p:nvPr/>
          </p:nvCxnSpPr>
          <p:spPr>
            <a:xfrm flipV="1">
              <a:off x="4191000" y="533400"/>
              <a:ext cx="0" cy="5334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191000" y="1066800"/>
              <a:ext cx="533400"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962400" y="1066800"/>
              <a:ext cx="228600" cy="3048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2845069" y="4292040"/>
            <a:ext cx="918970" cy="369332"/>
          </a:xfrm>
          <a:prstGeom prst="rect">
            <a:avLst/>
          </a:prstGeom>
          <a:noFill/>
        </p:spPr>
        <p:txBody>
          <a:bodyPr wrap="none" rtlCol="0">
            <a:spAutoFit/>
          </a:bodyPr>
          <a:lstStyle/>
          <a:p>
            <a:r>
              <a:rPr lang="en-CA" b="1" dirty="0"/>
              <a:t>Overlay</a:t>
            </a:r>
          </a:p>
        </p:txBody>
      </p:sp>
      <p:sp>
        <p:nvSpPr>
          <p:cNvPr id="78" name="TextBox 77"/>
          <p:cNvSpPr txBox="1"/>
          <p:nvPr/>
        </p:nvSpPr>
        <p:spPr>
          <a:xfrm>
            <a:off x="2690768" y="3688060"/>
            <a:ext cx="1576714" cy="369332"/>
          </a:xfrm>
          <a:prstGeom prst="rect">
            <a:avLst/>
          </a:prstGeom>
          <a:noFill/>
        </p:spPr>
        <p:txBody>
          <a:bodyPr wrap="none" rtlCol="0">
            <a:spAutoFit/>
          </a:bodyPr>
          <a:lstStyle/>
          <a:p>
            <a:r>
              <a:rPr lang="en-CA" b="1" dirty="0"/>
              <a:t>Virtual Display</a:t>
            </a:r>
          </a:p>
        </p:txBody>
      </p:sp>
      <p:grpSp>
        <p:nvGrpSpPr>
          <p:cNvPr id="79" name="Group 78"/>
          <p:cNvGrpSpPr/>
          <p:nvPr/>
        </p:nvGrpSpPr>
        <p:grpSpPr>
          <a:xfrm>
            <a:off x="2462168" y="3506180"/>
            <a:ext cx="762000" cy="838200"/>
            <a:chOff x="3962400" y="533400"/>
            <a:chExt cx="762000" cy="838200"/>
          </a:xfrm>
        </p:grpSpPr>
        <p:cxnSp>
          <p:nvCxnSpPr>
            <p:cNvPr id="80" name="Straight Arrow Connector 79"/>
            <p:cNvCxnSpPr/>
            <p:nvPr/>
          </p:nvCxnSpPr>
          <p:spPr>
            <a:xfrm flipV="1">
              <a:off x="4191000" y="533400"/>
              <a:ext cx="0" cy="5334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191000" y="1066800"/>
              <a:ext cx="533400"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3962400" y="1066800"/>
              <a:ext cx="228600" cy="3048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83" name="Arc 82"/>
          <p:cNvSpPr/>
          <p:nvPr/>
        </p:nvSpPr>
        <p:spPr>
          <a:xfrm rot="11706082">
            <a:off x="2626100" y="4033101"/>
            <a:ext cx="517351" cy="571233"/>
          </a:xfrm>
          <a:prstGeom prst="arc">
            <a:avLst>
              <a:gd name="adj1" fmla="val 15555671"/>
              <a:gd name="adj2" fmla="val 1728029"/>
            </a:avLst>
          </a:prstGeom>
          <a:ln w="25400">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4" name="TextBox 83"/>
          <p:cNvSpPr txBox="1"/>
          <p:nvPr/>
        </p:nvSpPr>
        <p:spPr>
          <a:xfrm>
            <a:off x="1416012" y="4191980"/>
            <a:ext cx="1200457" cy="646331"/>
          </a:xfrm>
          <a:prstGeom prst="rect">
            <a:avLst/>
          </a:prstGeom>
          <a:noFill/>
        </p:spPr>
        <p:txBody>
          <a:bodyPr wrap="none" rtlCol="0">
            <a:spAutoFit/>
          </a:bodyPr>
          <a:lstStyle/>
          <a:p>
            <a:pPr algn="ctr"/>
            <a:r>
              <a:rPr lang="en-CA" b="1" dirty="0">
                <a:solidFill>
                  <a:srgbClr val="0070C0"/>
                </a:solidFill>
              </a:rPr>
              <a:t>In-plane</a:t>
            </a:r>
          </a:p>
          <a:p>
            <a:pPr algn="ctr"/>
            <a:r>
              <a:rPr lang="en-CA" b="1" dirty="0">
                <a:solidFill>
                  <a:srgbClr val="0070C0"/>
                </a:solidFill>
              </a:rPr>
              <a:t>calibration</a:t>
            </a:r>
          </a:p>
        </p:txBody>
      </p:sp>
      <p:sp>
        <p:nvSpPr>
          <p:cNvPr id="85" name="TextBox 84"/>
          <p:cNvSpPr txBox="1"/>
          <p:nvPr/>
        </p:nvSpPr>
        <p:spPr>
          <a:xfrm>
            <a:off x="381000" y="1813875"/>
            <a:ext cx="1846596" cy="646331"/>
          </a:xfrm>
          <a:prstGeom prst="rect">
            <a:avLst/>
          </a:prstGeom>
          <a:noFill/>
        </p:spPr>
        <p:txBody>
          <a:bodyPr wrap="none" rtlCol="0">
            <a:spAutoFit/>
          </a:bodyPr>
          <a:lstStyle/>
          <a:p>
            <a:pPr algn="ctr"/>
            <a:r>
              <a:rPr lang="en-CA" b="1" dirty="0">
                <a:solidFill>
                  <a:srgbClr val="0070C0"/>
                </a:solidFill>
              </a:rPr>
              <a:t>Display reflection</a:t>
            </a:r>
          </a:p>
          <a:p>
            <a:pPr algn="ctr"/>
            <a:r>
              <a:rPr lang="en-CA" b="1" dirty="0">
                <a:solidFill>
                  <a:srgbClr val="0070C0"/>
                </a:solidFill>
              </a:rPr>
              <a:t>calibration</a:t>
            </a:r>
          </a:p>
        </p:txBody>
      </p:sp>
      <p:sp>
        <p:nvSpPr>
          <p:cNvPr id="86" name="TextBox 85"/>
          <p:cNvSpPr txBox="1"/>
          <p:nvPr/>
        </p:nvSpPr>
        <p:spPr>
          <a:xfrm>
            <a:off x="4753074" y="1524107"/>
            <a:ext cx="1539076" cy="646331"/>
          </a:xfrm>
          <a:prstGeom prst="rect">
            <a:avLst/>
          </a:prstGeom>
          <a:noFill/>
        </p:spPr>
        <p:txBody>
          <a:bodyPr wrap="none" rtlCol="0">
            <a:spAutoFit/>
          </a:bodyPr>
          <a:lstStyle/>
          <a:p>
            <a:pPr algn="ctr"/>
            <a:r>
              <a:rPr lang="en-CA" b="1" dirty="0">
                <a:solidFill>
                  <a:srgbClr val="0070C0"/>
                </a:solidFill>
              </a:rPr>
              <a:t>Overlay frame</a:t>
            </a:r>
          </a:p>
          <a:p>
            <a:pPr algn="ctr"/>
            <a:r>
              <a:rPr lang="en-CA" b="1" dirty="0">
                <a:solidFill>
                  <a:srgbClr val="0070C0"/>
                </a:solidFill>
              </a:rPr>
              <a:t>calibration</a:t>
            </a:r>
          </a:p>
        </p:txBody>
      </p:sp>
      <p:sp>
        <p:nvSpPr>
          <p:cNvPr id="87" name="TextBox 86"/>
          <p:cNvSpPr txBox="1"/>
          <p:nvPr/>
        </p:nvSpPr>
        <p:spPr>
          <a:xfrm>
            <a:off x="5580774" y="3429980"/>
            <a:ext cx="1304268" cy="646331"/>
          </a:xfrm>
          <a:prstGeom prst="rect">
            <a:avLst/>
          </a:prstGeom>
          <a:noFill/>
        </p:spPr>
        <p:txBody>
          <a:bodyPr wrap="none" rtlCol="0">
            <a:spAutoFit/>
          </a:bodyPr>
          <a:lstStyle/>
          <a:p>
            <a:pPr algn="ctr"/>
            <a:r>
              <a:rPr lang="en-CA" b="1" dirty="0">
                <a:solidFill>
                  <a:srgbClr val="0070C0"/>
                </a:solidFill>
              </a:rPr>
              <a:t>CT image</a:t>
            </a:r>
          </a:p>
          <a:p>
            <a:pPr algn="ctr"/>
            <a:r>
              <a:rPr lang="en-CA" b="1" dirty="0">
                <a:solidFill>
                  <a:srgbClr val="0070C0"/>
                </a:solidFill>
              </a:rPr>
              <a:t>coordinates</a:t>
            </a:r>
          </a:p>
        </p:txBody>
      </p:sp>
      <p:pic>
        <p:nvPicPr>
          <p:cNvPr id="8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6886" y="4191288"/>
            <a:ext cx="2971800" cy="213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730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Navigation</a:t>
            </a:r>
            <a:endParaRPr lang="en-CA" dirty="0"/>
          </a:p>
        </p:txBody>
      </p:sp>
      <p:sp>
        <p:nvSpPr>
          <p:cNvPr id="3" name="TextBox 2"/>
          <p:cNvSpPr txBox="1"/>
          <p:nvPr/>
        </p:nvSpPr>
        <p:spPr>
          <a:xfrm>
            <a:off x="762001" y="3796983"/>
            <a:ext cx="2667000" cy="523220"/>
          </a:xfrm>
          <a:prstGeom prst="rect">
            <a:avLst/>
          </a:prstGeom>
          <a:noFill/>
        </p:spPr>
        <p:txBody>
          <a:bodyPr wrap="square" rtlCol="0">
            <a:spAutoFit/>
          </a:bodyPr>
          <a:lstStyle/>
          <a:p>
            <a:r>
              <a:rPr lang="en-CA" sz="2800" b="1" dirty="0"/>
              <a:t>Data collection</a:t>
            </a:r>
          </a:p>
        </p:txBody>
      </p:sp>
      <p:sp>
        <p:nvSpPr>
          <p:cNvPr id="4" name="TextBox 3"/>
          <p:cNvSpPr txBox="1"/>
          <p:nvPr/>
        </p:nvSpPr>
        <p:spPr>
          <a:xfrm>
            <a:off x="3916608" y="3346289"/>
            <a:ext cx="1977144" cy="523220"/>
          </a:xfrm>
          <a:prstGeom prst="rect">
            <a:avLst/>
          </a:prstGeom>
          <a:noFill/>
        </p:spPr>
        <p:txBody>
          <a:bodyPr wrap="none" rtlCol="0">
            <a:spAutoFit/>
          </a:bodyPr>
          <a:lstStyle/>
          <a:p>
            <a:r>
              <a:rPr lang="en-CA" sz="2800" b="1" dirty="0"/>
              <a:t>Registration</a:t>
            </a:r>
          </a:p>
        </p:txBody>
      </p:sp>
      <p:sp>
        <p:nvSpPr>
          <p:cNvPr id="5" name="TextBox 4"/>
          <p:cNvSpPr txBox="1"/>
          <p:nvPr/>
        </p:nvSpPr>
        <p:spPr>
          <a:xfrm>
            <a:off x="6557963" y="3787428"/>
            <a:ext cx="2084353" cy="523220"/>
          </a:xfrm>
          <a:prstGeom prst="rect">
            <a:avLst/>
          </a:prstGeom>
          <a:noFill/>
        </p:spPr>
        <p:txBody>
          <a:bodyPr wrap="none" rtlCol="0">
            <a:spAutoFit/>
          </a:bodyPr>
          <a:lstStyle/>
          <a:p>
            <a:r>
              <a:rPr lang="en-CA" sz="2800" b="1" dirty="0"/>
              <a:t>Visualization</a:t>
            </a:r>
          </a:p>
        </p:txBody>
      </p:sp>
      <p:pic>
        <p:nvPicPr>
          <p:cNvPr id="6" name="Picture 2" descr="Image result"/>
          <p:cNvPicPr>
            <a:picLocks noChangeAspect="1" noChangeArrowheads="1"/>
          </p:cNvPicPr>
          <p:nvPr/>
        </p:nvPicPr>
        <p:blipFill rotWithShape="1">
          <a:blip r:embed="rId2">
            <a:extLst>
              <a:ext uri="{28A0092B-C50C-407E-A947-70E740481C1C}">
                <a14:useLocalDpi xmlns:a14="http://schemas.microsoft.com/office/drawing/2010/main" val="0"/>
              </a:ext>
            </a:extLst>
          </a:blip>
          <a:srcRect l="2950" t="8522" r="21837" b="12650"/>
          <a:stretch/>
        </p:blipFill>
        <p:spPr bwMode="auto">
          <a:xfrm>
            <a:off x="538163" y="1501111"/>
            <a:ext cx="2997445" cy="2174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sexta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9363" y="1219200"/>
            <a:ext cx="1473719" cy="136921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p:cNvSpPr/>
          <p:nvPr/>
        </p:nvSpPr>
        <p:spPr>
          <a:xfrm>
            <a:off x="3993082" y="3906193"/>
            <a:ext cx="2183881"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6" descr="Image result for gps 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867" y="1600200"/>
            <a:ext cx="2731019" cy="15198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91867" y="4561719"/>
            <a:ext cx="2650449" cy="1794631"/>
          </a:xfrm>
          <a:prstGeom prst="rect">
            <a:avLst/>
          </a:prstGeom>
        </p:spPr>
      </p:pic>
      <p:pic>
        <p:nvPicPr>
          <p:cNvPr id="11" name="Picture 10"/>
          <p:cNvPicPr>
            <a:picLocks noChangeAspect="1"/>
          </p:cNvPicPr>
          <p:nvPr/>
        </p:nvPicPr>
        <p:blipFill>
          <a:blip r:embed="rId6"/>
          <a:stretch>
            <a:fillRect/>
          </a:stretch>
        </p:blipFill>
        <p:spPr>
          <a:xfrm>
            <a:off x="1229205" y="4490240"/>
            <a:ext cx="1414770" cy="1758160"/>
          </a:xfrm>
          <a:prstGeom prst="rect">
            <a:avLst/>
          </a:prstGeom>
        </p:spPr>
      </p:pic>
      <p:pic>
        <p:nvPicPr>
          <p:cNvPr id="12" name="Picture 2" descr="Image result for ascension track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6921" y="4490240"/>
            <a:ext cx="1773079" cy="1292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924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Coordinate systems in PLUS</a:t>
            </a:r>
          </a:p>
        </p:txBody>
      </p:sp>
      <p:pic>
        <p:nvPicPr>
          <p:cNvPr id="3" name="Picture 2"/>
          <p:cNvPicPr>
            <a:picLocks noChangeAspect="1" noChangeArrowheads="1"/>
          </p:cNvPicPr>
          <p:nvPr/>
        </p:nvPicPr>
        <p:blipFill>
          <a:blip r:embed="rId2" cstate="print"/>
          <a:srcRect/>
          <a:stretch>
            <a:fillRect/>
          </a:stretch>
        </p:blipFill>
        <p:spPr bwMode="auto">
          <a:xfrm>
            <a:off x="381000" y="1763815"/>
            <a:ext cx="8382000" cy="4295775"/>
          </a:xfrm>
          <a:prstGeom prst="rect">
            <a:avLst/>
          </a:prstGeom>
          <a:noFill/>
          <a:ln w="9525">
            <a:noFill/>
            <a:miter lim="800000"/>
            <a:headEnd/>
            <a:tailEnd/>
          </a:ln>
        </p:spPr>
      </p:pic>
    </p:spTree>
    <p:extLst>
      <p:ext uri="{BB962C8B-B14F-4D97-AF65-F5344CB8AC3E}">
        <p14:creationId xmlns:p14="http://schemas.microsoft.com/office/powerpoint/2010/main" val="3497175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Example: Breast tumor tracking</a:t>
            </a:r>
          </a:p>
        </p:txBody>
      </p:sp>
      <p:grpSp>
        <p:nvGrpSpPr>
          <p:cNvPr id="40" name="Group 39"/>
          <p:cNvGrpSpPr/>
          <p:nvPr/>
        </p:nvGrpSpPr>
        <p:grpSpPr>
          <a:xfrm rot="3696800" flipV="1">
            <a:off x="3899027" y="2869340"/>
            <a:ext cx="2689354" cy="278321"/>
            <a:chOff x="495163" y="2308860"/>
            <a:chExt cx="8201090" cy="848730"/>
          </a:xfrm>
          <a:gradFill>
            <a:gsLst>
              <a:gs pos="0">
                <a:schemeClr val="accent1">
                  <a:lumMod val="60000"/>
                  <a:lumOff val="40000"/>
                </a:schemeClr>
              </a:gs>
              <a:gs pos="74000">
                <a:schemeClr val="tx1">
                  <a:lumMod val="50000"/>
                  <a:lumOff val="50000"/>
                </a:schemeClr>
              </a:gs>
              <a:gs pos="100000">
                <a:schemeClr val="accent1">
                  <a:lumMod val="30000"/>
                  <a:lumOff val="70000"/>
                </a:schemeClr>
              </a:gs>
            </a:gsLst>
            <a:lin ang="5400000" scaled="1"/>
          </a:gradFill>
        </p:grpSpPr>
        <p:sp>
          <p:nvSpPr>
            <p:cNvPr id="41" name="Freeform 40"/>
            <p:cNvSpPr/>
            <p:nvPr/>
          </p:nvSpPr>
          <p:spPr>
            <a:xfrm>
              <a:off x="495163" y="2308860"/>
              <a:ext cx="8200685" cy="434023"/>
            </a:xfrm>
            <a:custGeom>
              <a:avLst/>
              <a:gdLst>
                <a:gd name="connsiteX0" fmla="*/ 0 w 8260080"/>
                <a:gd name="connsiteY0" fmla="*/ 419100 h 822960"/>
                <a:gd name="connsiteX1" fmla="*/ 0 w 8260080"/>
                <a:gd name="connsiteY1" fmla="*/ 91440 h 822960"/>
                <a:gd name="connsiteX2" fmla="*/ 2956560 w 8260080"/>
                <a:gd name="connsiteY2" fmla="*/ 0 h 822960"/>
                <a:gd name="connsiteX3" fmla="*/ 4724400 w 8260080"/>
                <a:gd name="connsiteY3" fmla="*/ 0 h 822960"/>
                <a:gd name="connsiteX4" fmla="*/ 6195060 w 8260080"/>
                <a:gd name="connsiteY4" fmla="*/ 114300 h 822960"/>
                <a:gd name="connsiteX5" fmla="*/ 6339840 w 8260080"/>
                <a:gd name="connsiteY5" fmla="*/ 251460 h 822960"/>
                <a:gd name="connsiteX6" fmla="*/ 6743700 w 8260080"/>
                <a:gd name="connsiteY6" fmla="*/ 251460 h 822960"/>
                <a:gd name="connsiteX7" fmla="*/ 6743700 w 8260080"/>
                <a:gd name="connsiteY7" fmla="*/ 327660 h 822960"/>
                <a:gd name="connsiteX8" fmla="*/ 8092440 w 8260080"/>
                <a:gd name="connsiteY8" fmla="*/ 327660 h 822960"/>
                <a:gd name="connsiteX9" fmla="*/ 8168640 w 8260080"/>
                <a:gd name="connsiteY9" fmla="*/ 403860 h 822960"/>
                <a:gd name="connsiteX10" fmla="*/ 8260080 w 8260080"/>
                <a:gd name="connsiteY10" fmla="*/ 822960 h 822960"/>
                <a:gd name="connsiteX0" fmla="*/ 0 w 8168640"/>
                <a:gd name="connsiteY0" fmla="*/ 419100 h 473710"/>
                <a:gd name="connsiteX1" fmla="*/ 0 w 8168640"/>
                <a:gd name="connsiteY1" fmla="*/ 91440 h 473710"/>
                <a:gd name="connsiteX2" fmla="*/ 2956560 w 8168640"/>
                <a:gd name="connsiteY2" fmla="*/ 0 h 473710"/>
                <a:gd name="connsiteX3" fmla="*/ 4724400 w 8168640"/>
                <a:gd name="connsiteY3" fmla="*/ 0 h 473710"/>
                <a:gd name="connsiteX4" fmla="*/ 6195060 w 8168640"/>
                <a:gd name="connsiteY4" fmla="*/ 114300 h 473710"/>
                <a:gd name="connsiteX5" fmla="*/ 6339840 w 8168640"/>
                <a:gd name="connsiteY5" fmla="*/ 251460 h 473710"/>
                <a:gd name="connsiteX6" fmla="*/ 6743700 w 8168640"/>
                <a:gd name="connsiteY6" fmla="*/ 251460 h 473710"/>
                <a:gd name="connsiteX7" fmla="*/ 6743700 w 8168640"/>
                <a:gd name="connsiteY7" fmla="*/ 327660 h 473710"/>
                <a:gd name="connsiteX8" fmla="*/ 8092440 w 8168640"/>
                <a:gd name="connsiteY8" fmla="*/ 327660 h 473710"/>
                <a:gd name="connsiteX9" fmla="*/ 8168640 w 8168640"/>
                <a:gd name="connsiteY9" fmla="*/ 403860 h 473710"/>
                <a:gd name="connsiteX10" fmla="*/ 8164830 w 8168640"/>
                <a:gd name="connsiteY10" fmla="*/ 473710 h 473710"/>
                <a:gd name="connsiteX0" fmla="*/ 0 w 8164830"/>
                <a:gd name="connsiteY0" fmla="*/ 419100 h 473710"/>
                <a:gd name="connsiteX1" fmla="*/ 0 w 8164830"/>
                <a:gd name="connsiteY1" fmla="*/ 91440 h 473710"/>
                <a:gd name="connsiteX2" fmla="*/ 2956560 w 8164830"/>
                <a:gd name="connsiteY2" fmla="*/ 0 h 473710"/>
                <a:gd name="connsiteX3" fmla="*/ 4724400 w 8164830"/>
                <a:gd name="connsiteY3" fmla="*/ 0 h 473710"/>
                <a:gd name="connsiteX4" fmla="*/ 6195060 w 8164830"/>
                <a:gd name="connsiteY4" fmla="*/ 114300 h 473710"/>
                <a:gd name="connsiteX5" fmla="*/ 6339840 w 8164830"/>
                <a:gd name="connsiteY5" fmla="*/ 251460 h 473710"/>
                <a:gd name="connsiteX6" fmla="*/ 6743700 w 8164830"/>
                <a:gd name="connsiteY6" fmla="*/ 251460 h 473710"/>
                <a:gd name="connsiteX7" fmla="*/ 6743700 w 8164830"/>
                <a:gd name="connsiteY7" fmla="*/ 327660 h 473710"/>
                <a:gd name="connsiteX8" fmla="*/ 8092440 w 8164830"/>
                <a:gd name="connsiteY8" fmla="*/ 327660 h 473710"/>
                <a:gd name="connsiteX9" fmla="*/ 8164830 w 8164830"/>
                <a:gd name="connsiteY9" fmla="*/ 473710 h 47371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15075 w 8202930"/>
                <a:gd name="connsiteY5" fmla="*/ 158115 h 419100"/>
                <a:gd name="connsiteX6" fmla="*/ 6339840 w 8202930"/>
                <a:gd name="connsiteY6" fmla="*/ 251460 h 419100"/>
                <a:gd name="connsiteX7" fmla="*/ 6743700 w 8202930"/>
                <a:gd name="connsiteY7" fmla="*/ 251460 h 419100"/>
                <a:gd name="connsiteX8" fmla="*/ 6743700 w 8202930"/>
                <a:gd name="connsiteY8" fmla="*/ 327660 h 419100"/>
                <a:gd name="connsiteX9" fmla="*/ 8092440 w 8202930"/>
                <a:gd name="connsiteY9" fmla="*/ 327660 h 419100"/>
                <a:gd name="connsiteX10" fmla="*/ 8202930 w 8202930"/>
                <a:gd name="connsiteY10"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15075 w 8202930"/>
                <a:gd name="connsiteY5" fmla="*/ 158115 h 419100"/>
                <a:gd name="connsiteX6" fmla="*/ 6339840 w 8202930"/>
                <a:gd name="connsiteY6" fmla="*/ 251460 h 419100"/>
                <a:gd name="connsiteX7" fmla="*/ 6743700 w 8202930"/>
                <a:gd name="connsiteY7" fmla="*/ 251460 h 419100"/>
                <a:gd name="connsiteX8" fmla="*/ 6743700 w 8202930"/>
                <a:gd name="connsiteY8" fmla="*/ 327660 h 419100"/>
                <a:gd name="connsiteX9" fmla="*/ 8092440 w 8202930"/>
                <a:gd name="connsiteY9" fmla="*/ 327660 h 419100"/>
                <a:gd name="connsiteX10" fmla="*/ 8202930 w 8202930"/>
                <a:gd name="connsiteY10"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72"/>
                <a:gd name="connsiteY0" fmla="*/ 419100 h 419100"/>
                <a:gd name="connsiteX1" fmla="*/ 0 w 8202972"/>
                <a:gd name="connsiteY1" fmla="*/ 91440 h 419100"/>
                <a:gd name="connsiteX2" fmla="*/ 2956560 w 8202972"/>
                <a:gd name="connsiteY2" fmla="*/ 0 h 419100"/>
                <a:gd name="connsiteX3" fmla="*/ 4724400 w 8202972"/>
                <a:gd name="connsiteY3" fmla="*/ 0 h 419100"/>
                <a:gd name="connsiteX4" fmla="*/ 6195060 w 8202972"/>
                <a:gd name="connsiteY4" fmla="*/ 114300 h 419100"/>
                <a:gd name="connsiteX5" fmla="*/ 6339840 w 8202972"/>
                <a:gd name="connsiteY5" fmla="*/ 251460 h 419100"/>
                <a:gd name="connsiteX6" fmla="*/ 6743700 w 8202972"/>
                <a:gd name="connsiteY6" fmla="*/ 251460 h 419100"/>
                <a:gd name="connsiteX7" fmla="*/ 6743700 w 8202972"/>
                <a:gd name="connsiteY7" fmla="*/ 327660 h 419100"/>
                <a:gd name="connsiteX8" fmla="*/ 8092440 w 8202972"/>
                <a:gd name="connsiteY8" fmla="*/ 327660 h 419100"/>
                <a:gd name="connsiteX9" fmla="*/ 8202930 w 8202972"/>
                <a:gd name="connsiteY9" fmla="*/ 410210 h 419100"/>
                <a:gd name="connsiteX0" fmla="*/ 0 w 8202972"/>
                <a:gd name="connsiteY0" fmla="*/ 419100 h 419100"/>
                <a:gd name="connsiteX1" fmla="*/ 0 w 8202972"/>
                <a:gd name="connsiteY1" fmla="*/ 91440 h 419100"/>
                <a:gd name="connsiteX2" fmla="*/ 2956560 w 8202972"/>
                <a:gd name="connsiteY2" fmla="*/ 0 h 419100"/>
                <a:gd name="connsiteX3" fmla="*/ 4724400 w 8202972"/>
                <a:gd name="connsiteY3" fmla="*/ 0 h 419100"/>
                <a:gd name="connsiteX4" fmla="*/ 6195060 w 8202972"/>
                <a:gd name="connsiteY4" fmla="*/ 114300 h 419100"/>
                <a:gd name="connsiteX5" fmla="*/ 6339840 w 8202972"/>
                <a:gd name="connsiteY5" fmla="*/ 251460 h 419100"/>
                <a:gd name="connsiteX6" fmla="*/ 6743700 w 8202972"/>
                <a:gd name="connsiteY6" fmla="*/ 251460 h 419100"/>
                <a:gd name="connsiteX7" fmla="*/ 6743700 w 8202972"/>
                <a:gd name="connsiteY7" fmla="*/ 327660 h 419100"/>
                <a:gd name="connsiteX8" fmla="*/ 8092440 w 8202972"/>
                <a:gd name="connsiteY8" fmla="*/ 327660 h 419100"/>
                <a:gd name="connsiteX9" fmla="*/ 8202930 w 8202972"/>
                <a:gd name="connsiteY9" fmla="*/ 410210 h 419100"/>
                <a:gd name="connsiteX0" fmla="*/ 0 w 8202972"/>
                <a:gd name="connsiteY0" fmla="*/ 419100 h 419100"/>
                <a:gd name="connsiteX1" fmla="*/ 0 w 8202972"/>
                <a:gd name="connsiteY1" fmla="*/ 91440 h 419100"/>
                <a:gd name="connsiteX2" fmla="*/ 2956560 w 8202972"/>
                <a:gd name="connsiteY2" fmla="*/ 0 h 419100"/>
                <a:gd name="connsiteX3" fmla="*/ 4724400 w 8202972"/>
                <a:gd name="connsiteY3" fmla="*/ 0 h 419100"/>
                <a:gd name="connsiteX4" fmla="*/ 6195060 w 8202972"/>
                <a:gd name="connsiteY4" fmla="*/ 114300 h 419100"/>
                <a:gd name="connsiteX5" fmla="*/ 6339840 w 8202972"/>
                <a:gd name="connsiteY5" fmla="*/ 251460 h 419100"/>
                <a:gd name="connsiteX6" fmla="*/ 6743700 w 8202972"/>
                <a:gd name="connsiteY6" fmla="*/ 251460 h 419100"/>
                <a:gd name="connsiteX7" fmla="*/ 6743700 w 8202972"/>
                <a:gd name="connsiteY7" fmla="*/ 327660 h 419100"/>
                <a:gd name="connsiteX8" fmla="*/ 8092440 w 8202972"/>
                <a:gd name="connsiteY8" fmla="*/ 327660 h 419100"/>
                <a:gd name="connsiteX9" fmla="*/ 8202930 w 8202972"/>
                <a:gd name="connsiteY9" fmla="*/ 410210 h 419100"/>
                <a:gd name="connsiteX0" fmla="*/ 0 w 8202972"/>
                <a:gd name="connsiteY0" fmla="*/ 419100 h 419100"/>
                <a:gd name="connsiteX1" fmla="*/ 0 w 8202972"/>
                <a:gd name="connsiteY1" fmla="*/ 312420 h 419100"/>
                <a:gd name="connsiteX2" fmla="*/ 0 w 8202972"/>
                <a:gd name="connsiteY2" fmla="*/ 91440 h 419100"/>
                <a:gd name="connsiteX3" fmla="*/ 2956560 w 8202972"/>
                <a:gd name="connsiteY3" fmla="*/ 0 h 419100"/>
                <a:gd name="connsiteX4" fmla="*/ 4724400 w 8202972"/>
                <a:gd name="connsiteY4" fmla="*/ 0 h 419100"/>
                <a:gd name="connsiteX5" fmla="*/ 6195060 w 8202972"/>
                <a:gd name="connsiteY5" fmla="*/ 114300 h 419100"/>
                <a:gd name="connsiteX6" fmla="*/ 6339840 w 8202972"/>
                <a:gd name="connsiteY6" fmla="*/ 251460 h 419100"/>
                <a:gd name="connsiteX7" fmla="*/ 6743700 w 8202972"/>
                <a:gd name="connsiteY7" fmla="*/ 251460 h 419100"/>
                <a:gd name="connsiteX8" fmla="*/ 6743700 w 8202972"/>
                <a:gd name="connsiteY8" fmla="*/ 327660 h 419100"/>
                <a:gd name="connsiteX9" fmla="*/ 8092440 w 8202972"/>
                <a:gd name="connsiteY9" fmla="*/ 327660 h 419100"/>
                <a:gd name="connsiteX10" fmla="*/ 8202930 w 8202972"/>
                <a:gd name="connsiteY10" fmla="*/ 410210 h 419100"/>
                <a:gd name="connsiteX0" fmla="*/ 8183880 w 8202972"/>
                <a:gd name="connsiteY0" fmla="*/ 403860 h 410210"/>
                <a:gd name="connsiteX1" fmla="*/ 0 w 8202972"/>
                <a:gd name="connsiteY1" fmla="*/ 312420 h 410210"/>
                <a:gd name="connsiteX2" fmla="*/ 0 w 8202972"/>
                <a:gd name="connsiteY2" fmla="*/ 91440 h 410210"/>
                <a:gd name="connsiteX3" fmla="*/ 2956560 w 8202972"/>
                <a:gd name="connsiteY3" fmla="*/ 0 h 410210"/>
                <a:gd name="connsiteX4" fmla="*/ 4724400 w 8202972"/>
                <a:gd name="connsiteY4" fmla="*/ 0 h 410210"/>
                <a:gd name="connsiteX5" fmla="*/ 6195060 w 8202972"/>
                <a:gd name="connsiteY5" fmla="*/ 114300 h 410210"/>
                <a:gd name="connsiteX6" fmla="*/ 6339840 w 8202972"/>
                <a:gd name="connsiteY6" fmla="*/ 251460 h 410210"/>
                <a:gd name="connsiteX7" fmla="*/ 6743700 w 8202972"/>
                <a:gd name="connsiteY7" fmla="*/ 251460 h 410210"/>
                <a:gd name="connsiteX8" fmla="*/ 6743700 w 8202972"/>
                <a:gd name="connsiteY8" fmla="*/ 327660 h 410210"/>
                <a:gd name="connsiteX9" fmla="*/ 8092440 w 8202972"/>
                <a:gd name="connsiteY9" fmla="*/ 327660 h 410210"/>
                <a:gd name="connsiteX10" fmla="*/ 8202930 w 8202972"/>
                <a:gd name="connsiteY10" fmla="*/ 410210 h 410210"/>
                <a:gd name="connsiteX0" fmla="*/ 8183880 w 8202972"/>
                <a:gd name="connsiteY0" fmla="*/ 403860 h 410210"/>
                <a:gd name="connsiteX1" fmla="*/ 0 w 8202972"/>
                <a:gd name="connsiteY1" fmla="*/ 312420 h 410210"/>
                <a:gd name="connsiteX2" fmla="*/ 0 w 8202972"/>
                <a:gd name="connsiteY2" fmla="*/ 91440 h 410210"/>
                <a:gd name="connsiteX3" fmla="*/ 2956560 w 8202972"/>
                <a:gd name="connsiteY3" fmla="*/ 0 h 410210"/>
                <a:gd name="connsiteX4" fmla="*/ 4724400 w 8202972"/>
                <a:gd name="connsiteY4" fmla="*/ 0 h 410210"/>
                <a:gd name="connsiteX5" fmla="*/ 6195060 w 8202972"/>
                <a:gd name="connsiteY5" fmla="*/ 114300 h 410210"/>
                <a:gd name="connsiteX6" fmla="*/ 6339840 w 8202972"/>
                <a:gd name="connsiteY6" fmla="*/ 251460 h 410210"/>
                <a:gd name="connsiteX7" fmla="*/ 6743700 w 8202972"/>
                <a:gd name="connsiteY7" fmla="*/ 251460 h 410210"/>
                <a:gd name="connsiteX8" fmla="*/ 6743700 w 8202972"/>
                <a:gd name="connsiteY8" fmla="*/ 327660 h 410210"/>
                <a:gd name="connsiteX9" fmla="*/ 8092440 w 8202972"/>
                <a:gd name="connsiteY9" fmla="*/ 327660 h 410210"/>
                <a:gd name="connsiteX10" fmla="*/ 8202930 w 8202972"/>
                <a:gd name="connsiteY10" fmla="*/ 410210 h 410210"/>
                <a:gd name="connsiteX11" fmla="*/ 8183880 w 8202972"/>
                <a:gd name="connsiteY11" fmla="*/ 403860 h 410210"/>
                <a:gd name="connsiteX0" fmla="*/ 8191500 w 8210592"/>
                <a:gd name="connsiteY0" fmla="*/ 403860 h 419100"/>
                <a:gd name="connsiteX1" fmla="*/ 0 w 8210592"/>
                <a:gd name="connsiteY1" fmla="*/ 419100 h 419100"/>
                <a:gd name="connsiteX2" fmla="*/ 7620 w 8210592"/>
                <a:gd name="connsiteY2" fmla="*/ 91440 h 419100"/>
                <a:gd name="connsiteX3" fmla="*/ 2964180 w 8210592"/>
                <a:gd name="connsiteY3" fmla="*/ 0 h 419100"/>
                <a:gd name="connsiteX4" fmla="*/ 4732020 w 8210592"/>
                <a:gd name="connsiteY4" fmla="*/ 0 h 419100"/>
                <a:gd name="connsiteX5" fmla="*/ 6202680 w 8210592"/>
                <a:gd name="connsiteY5" fmla="*/ 114300 h 419100"/>
                <a:gd name="connsiteX6" fmla="*/ 6347460 w 8210592"/>
                <a:gd name="connsiteY6" fmla="*/ 251460 h 419100"/>
                <a:gd name="connsiteX7" fmla="*/ 6751320 w 8210592"/>
                <a:gd name="connsiteY7" fmla="*/ 251460 h 419100"/>
                <a:gd name="connsiteX8" fmla="*/ 6751320 w 8210592"/>
                <a:gd name="connsiteY8" fmla="*/ 327660 h 419100"/>
                <a:gd name="connsiteX9" fmla="*/ 8100060 w 8210592"/>
                <a:gd name="connsiteY9" fmla="*/ 327660 h 419100"/>
                <a:gd name="connsiteX10" fmla="*/ 8210550 w 8210592"/>
                <a:gd name="connsiteY10" fmla="*/ 410210 h 419100"/>
                <a:gd name="connsiteX11" fmla="*/ 8191500 w 8210592"/>
                <a:gd name="connsiteY11" fmla="*/ 403860 h 419100"/>
                <a:gd name="connsiteX0" fmla="*/ 8093868 w 8210592"/>
                <a:gd name="connsiteY0" fmla="*/ 444341 h 444341"/>
                <a:gd name="connsiteX1" fmla="*/ 0 w 8210592"/>
                <a:gd name="connsiteY1" fmla="*/ 419100 h 444341"/>
                <a:gd name="connsiteX2" fmla="*/ 7620 w 8210592"/>
                <a:gd name="connsiteY2" fmla="*/ 91440 h 444341"/>
                <a:gd name="connsiteX3" fmla="*/ 2964180 w 8210592"/>
                <a:gd name="connsiteY3" fmla="*/ 0 h 444341"/>
                <a:gd name="connsiteX4" fmla="*/ 4732020 w 8210592"/>
                <a:gd name="connsiteY4" fmla="*/ 0 h 444341"/>
                <a:gd name="connsiteX5" fmla="*/ 6202680 w 8210592"/>
                <a:gd name="connsiteY5" fmla="*/ 114300 h 444341"/>
                <a:gd name="connsiteX6" fmla="*/ 6347460 w 8210592"/>
                <a:gd name="connsiteY6" fmla="*/ 251460 h 444341"/>
                <a:gd name="connsiteX7" fmla="*/ 6751320 w 8210592"/>
                <a:gd name="connsiteY7" fmla="*/ 251460 h 444341"/>
                <a:gd name="connsiteX8" fmla="*/ 6751320 w 8210592"/>
                <a:gd name="connsiteY8" fmla="*/ 327660 h 444341"/>
                <a:gd name="connsiteX9" fmla="*/ 8100060 w 8210592"/>
                <a:gd name="connsiteY9" fmla="*/ 327660 h 444341"/>
                <a:gd name="connsiteX10" fmla="*/ 8210550 w 8210592"/>
                <a:gd name="connsiteY10" fmla="*/ 410210 h 444341"/>
                <a:gd name="connsiteX11" fmla="*/ 8093868 w 8210592"/>
                <a:gd name="connsiteY11" fmla="*/ 444341 h 444341"/>
                <a:gd name="connsiteX0" fmla="*/ 8098630 w 8210592"/>
                <a:gd name="connsiteY0" fmla="*/ 420529 h 420529"/>
                <a:gd name="connsiteX1" fmla="*/ 0 w 8210592"/>
                <a:gd name="connsiteY1" fmla="*/ 419100 h 420529"/>
                <a:gd name="connsiteX2" fmla="*/ 7620 w 8210592"/>
                <a:gd name="connsiteY2" fmla="*/ 91440 h 420529"/>
                <a:gd name="connsiteX3" fmla="*/ 2964180 w 8210592"/>
                <a:gd name="connsiteY3" fmla="*/ 0 h 420529"/>
                <a:gd name="connsiteX4" fmla="*/ 4732020 w 8210592"/>
                <a:gd name="connsiteY4" fmla="*/ 0 h 420529"/>
                <a:gd name="connsiteX5" fmla="*/ 6202680 w 8210592"/>
                <a:gd name="connsiteY5" fmla="*/ 114300 h 420529"/>
                <a:gd name="connsiteX6" fmla="*/ 6347460 w 8210592"/>
                <a:gd name="connsiteY6" fmla="*/ 251460 h 420529"/>
                <a:gd name="connsiteX7" fmla="*/ 6751320 w 8210592"/>
                <a:gd name="connsiteY7" fmla="*/ 251460 h 420529"/>
                <a:gd name="connsiteX8" fmla="*/ 6751320 w 8210592"/>
                <a:gd name="connsiteY8" fmla="*/ 327660 h 420529"/>
                <a:gd name="connsiteX9" fmla="*/ 8100060 w 8210592"/>
                <a:gd name="connsiteY9" fmla="*/ 327660 h 420529"/>
                <a:gd name="connsiteX10" fmla="*/ 8210550 w 8210592"/>
                <a:gd name="connsiteY10" fmla="*/ 410210 h 420529"/>
                <a:gd name="connsiteX11" fmla="*/ 8098630 w 8210592"/>
                <a:gd name="connsiteY11" fmla="*/ 420529 h 420529"/>
                <a:gd name="connsiteX0" fmla="*/ 8210550 w 8210592"/>
                <a:gd name="connsiteY0" fmla="*/ 410210 h 419100"/>
                <a:gd name="connsiteX1" fmla="*/ 0 w 8210592"/>
                <a:gd name="connsiteY1" fmla="*/ 419100 h 419100"/>
                <a:gd name="connsiteX2" fmla="*/ 7620 w 8210592"/>
                <a:gd name="connsiteY2" fmla="*/ 91440 h 419100"/>
                <a:gd name="connsiteX3" fmla="*/ 2964180 w 8210592"/>
                <a:gd name="connsiteY3" fmla="*/ 0 h 419100"/>
                <a:gd name="connsiteX4" fmla="*/ 4732020 w 8210592"/>
                <a:gd name="connsiteY4" fmla="*/ 0 h 419100"/>
                <a:gd name="connsiteX5" fmla="*/ 6202680 w 8210592"/>
                <a:gd name="connsiteY5" fmla="*/ 114300 h 419100"/>
                <a:gd name="connsiteX6" fmla="*/ 6347460 w 8210592"/>
                <a:gd name="connsiteY6" fmla="*/ 251460 h 419100"/>
                <a:gd name="connsiteX7" fmla="*/ 6751320 w 8210592"/>
                <a:gd name="connsiteY7" fmla="*/ 251460 h 419100"/>
                <a:gd name="connsiteX8" fmla="*/ 6751320 w 8210592"/>
                <a:gd name="connsiteY8" fmla="*/ 327660 h 419100"/>
                <a:gd name="connsiteX9" fmla="*/ 8100060 w 8210592"/>
                <a:gd name="connsiteY9" fmla="*/ 327660 h 419100"/>
                <a:gd name="connsiteX10" fmla="*/ 8210550 w 8210592"/>
                <a:gd name="connsiteY10" fmla="*/ 410210 h 419100"/>
                <a:gd name="connsiteX0" fmla="*/ 8202930 w 8202972"/>
                <a:gd name="connsiteY0" fmla="*/ 410210 h 419100"/>
                <a:gd name="connsiteX1" fmla="*/ 4286 w 8202972"/>
                <a:gd name="connsiteY1" fmla="*/ 419100 h 419100"/>
                <a:gd name="connsiteX2" fmla="*/ 0 w 8202972"/>
                <a:gd name="connsiteY2" fmla="*/ 91440 h 419100"/>
                <a:gd name="connsiteX3" fmla="*/ 2956560 w 8202972"/>
                <a:gd name="connsiteY3" fmla="*/ 0 h 419100"/>
                <a:gd name="connsiteX4" fmla="*/ 4724400 w 8202972"/>
                <a:gd name="connsiteY4" fmla="*/ 0 h 419100"/>
                <a:gd name="connsiteX5" fmla="*/ 6195060 w 8202972"/>
                <a:gd name="connsiteY5" fmla="*/ 114300 h 419100"/>
                <a:gd name="connsiteX6" fmla="*/ 6339840 w 8202972"/>
                <a:gd name="connsiteY6" fmla="*/ 251460 h 419100"/>
                <a:gd name="connsiteX7" fmla="*/ 6743700 w 8202972"/>
                <a:gd name="connsiteY7" fmla="*/ 251460 h 419100"/>
                <a:gd name="connsiteX8" fmla="*/ 6743700 w 8202972"/>
                <a:gd name="connsiteY8" fmla="*/ 327660 h 419100"/>
                <a:gd name="connsiteX9" fmla="*/ 8092440 w 8202972"/>
                <a:gd name="connsiteY9" fmla="*/ 327660 h 419100"/>
                <a:gd name="connsiteX10" fmla="*/ 8202930 w 8202972"/>
                <a:gd name="connsiteY10" fmla="*/ 410210 h 419100"/>
                <a:gd name="connsiteX0" fmla="*/ 8208338 w 8208380"/>
                <a:gd name="connsiteY0" fmla="*/ 410210 h 419100"/>
                <a:gd name="connsiteX1" fmla="*/ 169 w 8208380"/>
                <a:gd name="connsiteY1" fmla="*/ 419100 h 419100"/>
                <a:gd name="connsiteX2" fmla="*/ 5408 w 8208380"/>
                <a:gd name="connsiteY2" fmla="*/ 91440 h 419100"/>
                <a:gd name="connsiteX3" fmla="*/ 2961968 w 8208380"/>
                <a:gd name="connsiteY3" fmla="*/ 0 h 419100"/>
                <a:gd name="connsiteX4" fmla="*/ 4729808 w 8208380"/>
                <a:gd name="connsiteY4" fmla="*/ 0 h 419100"/>
                <a:gd name="connsiteX5" fmla="*/ 6200468 w 8208380"/>
                <a:gd name="connsiteY5" fmla="*/ 114300 h 419100"/>
                <a:gd name="connsiteX6" fmla="*/ 6345248 w 8208380"/>
                <a:gd name="connsiteY6" fmla="*/ 251460 h 419100"/>
                <a:gd name="connsiteX7" fmla="*/ 6749108 w 8208380"/>
                <a:gd name="connsiteY7" fmla="*/ 251460 h 419100"/>
                <a:gd name="connsiteX8" fmla="*/ 6749108 w 8208380"/>
                <a:gd name="connsiteY8" fmla="*/ 327660 h 419100"/>
                <a:gd name="connsiteX9" fmla="*/ 8097848 w 8208380"/>
                <a:gd name="connsiteY9" fmla="*/ 327660 h 419100"/>
                <a:gd name="connsiteX10" fmla="*/ 8208338 w 8208380"/>
                <a:gd name="connsiteY10" fmla="*/ 410210 h 419100"/>
                <a:gd name="connsiteX0" fmla="*/ 8202930 w 8202972"/>
                <a:gd name="connsiteY0" fmla="*/ 410210 h 419100"/>
                <a:gd name="connsiteX1" fmla="*/ 4286 w 8202972"/>
                <a:gd name="connsiteY1" fmla="*/ 419100 h 419100"/>
                <a:gd name="connsiteX2" fmla="*/ 0 w 8202972"/>
                <a:gd name="connsiteY2" fmla="*/ 91440 h 419100"/>
                <a:gd name="connsiteX3" fmla="*/ 2956560 w 8202972"/>
                <a:gd name="connsiteY3" fmla="*/ 0 h 419100"/>
                <a:gd name="connsiteX4" fmla="*/ 4724400 w 8202972"/>
                <a:gd name="connsiteY4" fmla="*/ 0 h 419100"/>
                <a:gd name="connsiteX5" fmla="*/ 6195060 w 8202972"/>
                <a:gd name="connsiteY5" fmla="*/ 114300 h 419100"/>
                <a:gd name="connsiteX6" fmla="*/ 6339840 w 8202972"/>
                <a:gd name="connsiteY6" fmla="*/ 251460 h 419100"/>
                <a:gd name="connsiteX7" fmla="*/ 6743700 w 8202972"/>
                <a:gd name="connsiteY7" fmla="*/ 251460 h 419100"/>
                <a:gd name="connsiteX8" fmla="*/ 6743700 w 8202972"/>
                <a:gd name="connsiteY8" fmla="*/ 327660 h 419100"/>
                <a:gd name="connsiteX9" fmla="*/ 8092440 w 8202972"/>
                <a:gd name="connsiteY9" fmla="*/ 327660 h 419100"/>
                <a:gd name="connsiteX10" fmla="*/ 8202930 w 8202972"/>
                <a:gd name="connsiteY10" fmla="*/ 410210 h 419100"/>
                <a:gd name="connsiteX0" fmla="*/ 8206019 w 8206061"/>
                <a:gd name="connsiteY0" fmla="*/ 410210 h 419100"/>
                <a:gd name="connsiteX1" fmla="*/ 231 w 8206061"/>
                <a:gd name="connsiteY1" fmla="*/ 419100 h 419100"/>
                <a:gd name="connsiteX2" fmla="*/ 3089 w 8206061"/>
                <a:gd name="connsiteY2" fmla="*/ 91440 h 419100"/>
                <a:gd name="connsiteX3" fmla="*/ 2959649 w 8206061"/>
                <a:gd name="connsiteY3" fmla="*/ 0 h 419100"/>
                <a:gd name="connsiteX4" fmla="*/ 4727489 w 8206061"/>
                <a:gd name="connsiteY4" fmla="*/ 0 h 419100"/>
                <a:gd name="connsiteX5" fmla="*/ 6198149 w 8206061"/>
                <a:gd name="connsiteY5" fmla="*/ 114300 h 419100"/>
                <a:gd name="connsiteX6" fmla="*/ 6342929 w 8206061"/>
                <a:gd name="connsiteY6" fmla="*/ 251460 h 419100"/>
                <a:gd name="connsiteX7" fmla="*/ 6746789 w 8206061"/>
                <a:gd name="connsiteY7" fmla="*/ 251460 h 419100"/>
                <a:gd name="connsiteX8" fmla="*/ 6746789 w 8206061"/>
                <a:gd name="connsiteY8" fmla="*/ 327660 h 419100"/>
                <a:gd name="connsiteX9" fmla="*/ 8095529 w 8206061"/>
                <a:gd name="connsiteY9" fmla="*/ 327660 h 419100"/>
                <a:gd name="connsiteX10" fmla="*/ 8206019 w 8206061"/>
                <a:gd name="connsiteY10" fmla="*/ 410210 h 419100"/>
                <a:gd name="connsiteX0" fmla="*/ 8203638 w 8203683"/>
                <a:gd name="connsiteY0" fmla="*/ 434023 h 434023"/>
                <a:gd name="connsiteX1" fmla="*/ 231 w 8203683"/>
                <a:gd name="connsiteY1" fmla="*/ 419100 h 434023"/>
                <a:gd name="connsiteX2" fmla="*/ 3089 w 8203683"/>
                <a:gd name="connsiteY2" fmla="*/ 91440 h 434023"/>
                <a:gd name="connsiteX3" fmla="*/ 2959649 w 8203683"/>
                <a:gd name="connsiteY3" fmla="*/ 0 h 434023"/>
                <a:gd name="connsiteX4" fmla="*/ 4727489 w 8203683"/>
                <a:gd name="connsiteY4" fmla="*/ 0 h 434023"/>
                <a:gd name="connsiteX5" fmla="*/ 6198149 w 8203683"/>
                <a:gd name="connsiteY5" fmla="*/ 114300 h 434023"/>
                <a:gd name="connsiteX6" fmla="*/ 6342929 w 8203683"/>
                <a:gd name="connsiteY6" fmla="*/ 251460 h 434023"/>
                <a:gd name="connsiteX7" fmla="*/ 6746789 w 8203683"/>
                <a:gd name="connsiteY7" fmla="*/ 251460 h 434023"/>
                <a:gd name="connsiteX8" fmla="*/ 6746789 w 8203683"/>
                <a:gd name="connsiteY8" fmla="*/ 327660 h 434023"/>
                <a:gd name="connsiteX9" fmla="*/ 8095529 w 8203683"/>
                <a:gd name="connsiteY9" fmla="*/ 327660 h 434023"/>
                <a:gd name="connsiteX10" fmla="*/ 8203638 w 8203683"/>
                <a:gd name="connsiteY10"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251460 h 434023"/>
                <a:gd name="connsiteX8" fmla="*/ 6746789 w 8203638"/>
                <a:gd name="connsiteY8" fmla="*/ 327660 h 434023"/>
                <a:gd name="connsiteX9" fmla="*/ 8095529 w 8203638"/>
                <a:gd name="connsiteY9" fmla="*/ 327660 h 434023"/>
                <a:gd name="connsiteX10" fmla="*/ 8203638 w 8203638"/>
                <a:gd name="connsiteY10"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251460 h 434023"/>
                <a:gd name="connsiteX8" fmla="*/ 6746789 w 8203638"/>
                <a:gd name="connsiteY8" fmla="*/ 327660 h 434023"/>
                <a:gd name="connsiteX9" fmla="*/ 8095529 w 8203638"/>
                <a:gd name="connsiteY9" fmla="*/ 327660 h 434023"/>
                <a:gd name="connsiteX10" fmla="*/ 8203638 w 8203638"/>
                <a:gd name="connsiteY10"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327660 h 434023"/>
                <a:gd name="connsiteX8" fmla="*/ 8095529 w 8203638"/>
                <a:gd name="connsiteY8" fmla="*/ 327660 h 434023"/>
                <a:gd name="connsiteX9" fmla="*/ 8203638 w 8203638"/>
                <a:gd name="connsiteY9"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20596 w 8203638"/>
                <a:gd name="connsiteY7" fmla="*/ 243840 h 434023"/>
                <a:gd name="connsiteX8" fmla="*/ 6746789 w 8203638"/>
                <a:gd name="connsiteY8" fmla="*/ 327660 h 434023"/>
                <a:gd name="connsiteX9" fmla="*/ 8095529 w 8203638"/>
                <a:gd name="connsiteY9" fmla="*/ 327660 h 434023"/>
                <a:gd name="connsiteX10" fmla="*/ 8203638 w 8203638"/>
                <a:gd name="connsiteY10"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327660 h 434023"/>
                <a:gd name="connsiteX8" fmla="*/ 8095529 w 8203638"/>
                <a:gd name="connsiteY8" fmla="*/ 327660 h 434023"/>
                <a:gd name="connsiteX9" fmla="*/ 8203638 w 8203638"/>
                <a:gd name="connsiteY9"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327660 h 434023"/>
                <a:gd name="connsiteX8" fmla="*/ 8095529 w 8203638"/>
                <a:gd name="connsiteY8" fmla="*/ 327660 h 434023"/>
                <a:gd name="connsiteX9" fmla="*/ 8203638 w 8203638"/>
                <a:gd name="connsiteY9" fmla="*/ 434023 h 434023"/>
                <a:gd name="connsiteX0" fmla="*/ 8200685 w 8200685"/>
                <a:gd name="connsiteY0" fmla="*/ 434023 h 434023"/>
                <a:gd name="connsiteX1" fmla="*/ 453 w 8200685"/>
                <a:gd name="connsiteY1" fmla="*/ 428625 h 434023"/>
                <a:gd name="connsiteX2" fmla="*/ 136 w 8200685"/>
                <a:gd name="connsiteY2" fmla="*/ 91440 h 434023"/>
                <a:gd name="connsiteX3" fmla="*/ 2956696 w 8200685"/>
                <a:gd name="connsiteY3" fmla="*/ 0 h 434023"/>
                <a:gd name="connsiteX4" fmla="*/ 4724536 w 8200685"/>
                <a:gd name="connsiteY4" fmla="*/ 0 h 434023"/>
                <a:gd name="connsiteX5" fmla="*/ 6195196 w 8200685"/>
                <a:gd name="connsiteY5" fmla="*/ 114300 h 434023"/>
                <a:gd name="connsiteX6" fmla="*/ 6339976 w 8200685"/>
                <a:gd name="connsiteY6" fmla="*/ 251460 h 434023"/>
                <a:gd name="connsiteX7" fmla="*/ 6743836 w 8200685"/>
                <a:gd name="connsiteY7" fmla="*/ 327660 h 434023"/>
                <a:gd name="connsiteX8" fmla="*/ 8092576 w 8200685"/>
                <a:gd name="connsiteY8" fmla="*/ 327660 h 434023"/>
                <a:gd name="connsiteX9" fmla="*/ 8200685 w 8200685"/>
                <a:gd name="connsiteY9" fmla="*/ 434023 h 4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00685" h="434023">
                  <a:moveTo>
                    <a:pt x="8200685" y="434023"/>
                  </a:moveTo>
                  <a:lnTo>
                    <a:pt x="453" y="428625"/>
                  </a:lnTo>
                  <a:cubicBezTo>
                    <a:pt x="-976" y="319405"/>
                    <a:pt x="1565" y="200660"/>
                    <a:pt x="136" y="91440"/>
                  </a:cubicBezTo>
                  <a:lnTo>
                    <a:pt x="2956696" y="0"/>
                  </a:lnTo>
                  <a:lnTo>
                    <a:pt x="4724536" y="0"/>
                  </a:lnTo>
                  <a:lnTo>
                    <a:pt x="6195196" y="114300"/>
                  </a:lnTo>
                  <a:cubicBezTo>
                    <a:pt x="6289811" y="137160"/>
                    <a:pt x="6305686" y="184150"/>
                    <a:pt x="6339976" y="251460"/>
                  </a:cubicBezTo>
                  <a:cubicBezTo>
                    <a:pt x="6431416" y="287020"/>
                    <a:pt x="6744630" y="219710"/>
                    <a:pt x="6743836" y="327660"/>
                  </a:cubicBezTo>
                  <a:lnTo>
                    <a:pt x="8092576" y="327660"/>
                  </a:lnTo>
                  <a:cubicBezTo>
                    <a:pt x="8186556" y="331364"/>
                    <a:pt x="8194812" y="356500"/>
                    <a:pt x="8200685" y="4340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flipV="1">
              <a:off x="495568" y="2723567"/>
              <a:ext cx="8200685" cy="434023"/>
            </a:xfrm>
            <a:custGeom>
              <a:avLst/>
              <a:gdLst>
                <a:gd name="connsiteX0" fmla="*/ 0 w 8260080"/>
                <a:gd name="connsiteY0" fmla="*/ 419100 h 822960"/>
                <a:gd name="connsiteX1" fmla="*/ 0 w 8260080"/>
                <a:gd name="connsiteY1" fmla="*/ 91440 h 822960"/>
                <a:gd name="connsiteX2" fmla="*/ 2956560 w 8260080"/>
                <a:gd name="connsiteY2" fmla="*/ 0 h 822960"/>
                <a:gd name="connsiteX3" fmla="*/ 4724400 w 8260080"/>
                <a:gd name="connsiteY3" fmla="*/ 0 h 822960"/>
                <a:gd name="connsiteX4" fmla="*/ 6195060 w 8260080"/>
                <a:gd name="connsiteY4" fmla="*/ 114300 h 822960"/>
                <a:gd name="connsiteX5" fmla="*/ 6339840 w 8260080"/>
                <a:gd name="connsiteY5" fmla="*/ 251460 h 822960"/>
                <a:gd name="connsiteX6" fmla="*/ 6743700 w 8260080"/>
                <a:gd name="connsiteY6" fmla="*/ 251460 h 822960"/>
                <a:gd name="connsiteX7" fmla="*/ 6743700 w 8260080"/>
                <a:gd name="connsiteY7" fmla="*/ 327660 h 822960"/>
                <a:gd name="connsiteX8" fmla="*/ 8092440 w 8260080"/>
                <a:gd name="connsiteY8" fmla="*/ 327660 h 822960"/>
                <a:gd name="connsiteX9" fmla="*/ 8168640 w 8260080"/>
                <a:gd name="connsiteY9" fmla="*/ 403860 h 822960"/>
                <a:gd name="connsiteX10" fmla="*/ 8260080 w 8260080"/>
                <a:gd name="connsiteY10" fmla="*/ 822960 h 822960"/>
                <a:gd name="connsiteX0" fmla="*/ 0 w 8168640"/>
                <a:gd name="connsiteY0" fmla="*/ 419100 h 473710"/>
                <a:gd name="connsiteX1" fmla="*/ 0 w 8168640"/>
                <a:gd name="connsiteY1" fmla="*/ 91440 h 473710"/>
                <a:gd name="connsiteX2" fmla="*/ 2956560 w 8168640"/>
                <a:gd name="connsiteY2" fmla="*/ 0 h 473710"/>
                <a:gd name="connsiteX3" fmla="*/ 4724400 w 8168640"/>
                <a:gd name="connsiteY3" fmla="*/ 0 h 473710"/>
                <a:gd name="connsiteX4" fmla="*/ 6195060 w 8168640"/>
                <a:gd name="connsiteY4" fmla="*/ 114300 h 473710"/>
                <a:gd name="connsiteX5" fmla="*/ 6339840 w 8168640"/>
                <a:gd name="connsiteY5" fmla="*/ 251460 h 473710"/>
                <a:gd name="connsiteX6" fmla="*/ 6743700 w 8168640"/>
                <a:gd name="connsiteY6" fmla="*/ 251460 h 473710"/>
                <a:gd name="connsiteX7" fmla="*/ 6743700 w 8168640"/>
                <a:gd name="connsiteY7" fmla="*/ 327660 h 473710"/>
                <a:gd name="connsiteX8" fmla="*/ 8092440 w 8168640"/>
                <a:gd name="connsiteY8" fmla="*/ 327660 h 473710"/>
                <a:gd name="connsiteX9" fmla="*/ 8168640 w 8168640"/>
                <a:gd name="connsiteY9" fmla="*/ 403860 h 473710"/>
                <a:gd name="connsiteX10" fmla="*/ 8164830 w 8168640"/>
                <a:gd name="connsiteY10" fmla="*/ 473710 h 473710"/>
                <a:gd name="connsiteX0" fmla="*/ 0 w 8164830"/>
                <a:gd name="connsiteY0" fmla="*/ 419100 h 473710"/>
                <a:gd name="connsiteX1" fmla="*/ 0 w 8164830"/>
                <a:gd name="connsiteY1" fmla="*/ 91440 h 473710"/>
                <a:gd name="connsiteX2" fmla="*/ 2956560 w 8164830"/>
                <a:gd name="connsiteY2" fmla="*/ 0 h 473710"/>
                <a:gd name="connsiteX3" fmla="*/ 4724400 w 8164830"/>
                <a:gd name="connsiteY3" fmla="*/ 0 h 473710"/>
                <a:gd name="connsiteX4" fmla="*/ 6195060 w 8164830"/>
                <a:gd name="connsiteY4" fmla="*/ 114300 h 473710"/>
                <a:gd name="connsiteX5" fmla="*/ 6339840 w 8164830"/>
                <a:gd name="connsiteY5" fmla="*/ 251460 h 473710"/>
                <a:gd name="connsiteX6" fmla="*/ 6743700 w 8164830"/>
                <a:gd name="connsiteY6" fmla="*/ 251460 h 473710"/>
                <a:gd name="connsiteX7" fmla="*/ 6743700 w 8164830"/>
                <a:gd name="connsiteY7" fmla="*/ 327660 h 473710"/>
                <a:gd name="connsiteX8" fmla="*/ 8092440 w 8164830"/>
                <a:gd name="connsiteY8" fmla="*/ 327660 h 473710"/>
                <a:gd name="connsiteX9" fmla="*/ 8164830 w 8164830"/>
                <a:gd name="connsiteY9" fmla="*/ 473710 h 47371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15075 w 8202930"/>
                <a:gd name="connsiteY5" fmla="*/ 158115 h 419100"/>
                <a:gd name="connsiteX6" fmla="*/ 6339840 w 8202930"/>
                <a:gd name="connsiteY6" fmla="*/ 251460 h 419100"/>
                <a:gd name="connsiteX7" fmla="*/ 6743700 w 8202930"/>
                <a:gd name="connsiteY7" fmla="*/ 251460 h 419100"/>
                <a:gd name="connsiteX8" fmla="*/ 6743700 w 8202930"/>
                <a:gd name="connsiteY8" fmla="*/ 327660 h 419100"/>
                <a:gd name="connsiteX9" fmla="*/ 8092440 w 8202930"/>
                <a:gd name="connsiteY9" fmla="*/ 327660 h 419100"/>
                <a:gd name="connsiteX10" fmla="*/ 8202930 w 8202930"/>
                <a:gd name="connsiteY10"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15075 w 8202930"/>
                <a:gd name="connsiteY5" fmla="*/ 158115 h 419100"/>
                <a:gd name="connsiteX6" fmla="*/ 6339840 w 8202930"/>
                <a:gd name="connsiteY6" fmla="*/ 251460 h 419100"/>
                <a:gd name="connsiteX7" fmla="*/ 6743700 w 8202930"/>
                <a:gd name="connsiteY7" fmla="*/ 251460 h 419100"/>
                <a:gd name="connsiteX8" fmla="*/ 6743700 w 8202930"/>
                <a:gd name="connsiteY8" fmla="*/ 327660 h 419100"/>
                <a:gd name="connsiteX9" fmla="*/ 8092440 w 8202930"/>
                <a:gd name="connsiteY9" fmla="*/ 327660 h 419100"/>
                <a:gd name="connsiteX10" fmla="*/ 8202930 w 8202930"/>
                <a:gd name="connsiteY10"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30"/>
                <a:gd name="connsiteY0" fmla="*/ 419100 h 419100"/>
                <a:gd name="connsiteX1" fmla="*/ 0 w 8202930"/>
                <a:gd name="connsiteY1" fmla="*/ 91440 h 419100"/>
                <a:gd name="connsiteX2" fmla="*/ 2956560 w 8202930"/>
                <a:gd name="connsiteY2" fmla="*/ 0 h 419100"/>
                <a:gd name="connsiteX3" fmla="*/ 4724400 w 8202930"/>
                <a:gd name="connsiteY3" fmla="*/ 0 h 419100"/>
                <a:gd name="connsiteX4" fmla="*/ 6195060 w 8202930"/>
                <a:gd name="connsiteY4" fmla="*/ 114300 h 419100"/>
                <a:gd name="connsiteX5" fmla="*/ 6339840 w 8202930"/>
                <a:gd name="connsiteY5" fmla="*/ 251460 h 419100"/>
                <a:gd name="connsiteX6" fmla="*/ 6743700 w 8202930"/>
                <a:gd name="connsiteY6" fmla="*/ 251460 h 419100"/>
                <a:gd name="connsiteX7" fmla="*/ 6743700 w 8202930"/>
                <a:gd name="connsiteY7" fmla="*/ 327660 h 419100"/>
                <a:gd name="connsiteX8" fmla="*/ 8092440 w 8202930"/>
                <a:gd name="connsiteY8" fmla="*/ 327660 h 419100"/>
                <a:gd name="connsiteX9" fmla="*/ 8202930 w 8202930"/>
                <a:gd name="connsiteY9" fmla="*/ 410210 h 419100"/>
                <a:gd name="connsiteX0" fmla="*/ 0 w 8202972"/>
                <a:gd name="connsiteY0" fmla="*/ 419100 h 419100"/>
                <a:gd name="connsiteX1" fmla="*/ 0 w 8202972"/>
                <a:gd name="connsiteY1" fmla="*/ 91440 h 419100"/>
                <a:gd name="connsiteX2" fmla="*/ 2956560 w 8202972"/>
                <a:gd name="connsiteY2" fmla="*/ 0 h 419100"/>
                <a:gd name="connsiteX3" fmla="*/ 4724400 w 8202972"/>
                <a:gd name="connsiteY3" fmla="*/ 0 h 419100"/>
                <a:gd name="connsiteX4" fmla="*/ 6195060 w 8202972"/>
                <a:gd name="connsiteY4" fmla="*/ 114300 h 419100"/>
                <a:gd name="connsiteX5" fmla="*/ 6339840 w 8202972"/>
                <a:gd name="connsiteY5" fmla="*/ 251460 h 419100"/>
                <a:gd name="connsiteX6" fmla="*/ 6743700 w 8202972"/>
                <a:gd name="connsiteY6" fmla="*/ 251460 h 419100"/>
                <a:gd name="connsiteX7" fmla="*/ 6743700 w 8202972"/>
                <a:gd name="connsiteY7" fmla="*/ 327660 h 419100"/>
                <a:gd name="connsiteX8" fmla="*/ 8092440 w 8202972"/>
                <a:gd name="connsiteY8" fmla="*/ 327660 h 419100"/>
                <a:gd name="connsiteX9" fmla="*/ 8202930 w 8202972"/>
                <a:gd name="connsiteY9" fmla="*/ 410210 h 419100"/>
                <a:gd name="connsiteX0" fmla="*/ 0 w 8202972"/>
                <a:gd name="connsiteY0" fmla="*/ 419100 h 419100"/>
                <a:gd name="connsiteX1" fmla="*/ 0 w 8202972"/>
                <a:gd name="connsiteY1" fmla="*/ 91440 h 419100"/>
                <a:gd name="connsiteX2" fmla="*/ 2956560 w 8202972"/>
                <a:gd name="connsiteY2" fmla="*/ 0 h 419100"/>
                <a:gd name="connsiteX3" fmla="*/ 4724400 w 8202972"/>
                <a:gd name="connsiteY3" fmla="*/ 0 h 419100"/>
                <a:gd name="connsiteX4" fmla="*/ 6195060 w 8202972"/>
                <a:gd name="connsiteY4" fmla="*/ 114300 h 419100"/>
                <a:gd name="connsiteX5" fmla="*/ 6339840 w 8202972"/>
                <a:gd name="connsiteY5" fmla="*/ 251460 h 419100"/>
                <a:gd name="connsiteX6" fmla="*/ 6743700 w 8202972"/>
                <a:gd name="connsiteY6" fmla="*/ 251460 h 419100"/>
                <a:gd name="connsiteX7" fmla="*/ 6743700 w 8202972"/>
                <a:gd name="connsiteY7" fmla="*/ 327660 h 419100"/>
                <a:gd name="connsiteX8" fmla="*/ 8092440 w 8202972"/>
                <a:gd name="connsiteY8" fmla="*/ 327660 h 419100"/>
                <a:gd name="connsiteX9" fmla="*/ 8202930 w 8202972"/>
                <a:gd name="connsiteY9" fmla="*/ 410210 h 419100"/>
                <a:gd name="connsiteX0" fmla="*/ 0 w 8202972"/>
                <a:gd name="connsiteY0" fmla="*/ 419100 h 419100"/>
                <a:gd name="connsiteX1" fmla="*/ 0 w 8202972"/>
                <a:gd name="connsiteY1" fmla="*/ 91440 h 419100"/>
                <a:gd name="connsiteX2" fmla="*/ 2956560 w 8202972"/>
                <a:gd name="connsiteY2" fmla="*/ 0 h 419100"/>
                <a:gd name="connsiteX3" fmla="*/ 4724400 w 8202972"/>
                <a:gd name="connsiteY3" fmla="*/ 0 h 419100"/>
                <a:gd name="connsiteX4" fmla="*/ 6195060 w 8202972"/>
                <a:gd name="connsiteY4" fmla="*/ 114300 h 419100"/>
                <a:gd name="connsiteX5" fmla="*/ 6339840 w 8202972"/>
                <a:gd name="connsiteY5" fmla="*/ 251460 h 419100"/>
                <a:gd name="connsiteX6" fmla="*/ 6743700 w 8202972"/>
                <a:gd name="connsiteY6" fmla="*/ 251460 h 419100"/>
                <a:gd name="connsiteX7" fmla="*/ 6743700 w 8202972"/>
                <a:gd name="connsiteY7" fmla="*/ 327660 h 419100"/>
                <a:gd name="connsiteX8" fmla="*/ 8092440 w 8202972"/>
                <a:gd name="connsiteY8" fmla="*/ 327660 h 419100"/>
                <a:gd name="connsiteX9" fmla="*/ 8202930 w 8202972"/>
                <a:gd name="connsiteY9" fmla="*/ 410210 h 419100"/>
                <a:gd name="connsiteX0" fmla="*/ 0 w 8202972"/>
                <a:gd name="connsiteY0" fmla="*/ 419100 h 419100"/>
                <a:gd name="connsiteX1" fmla="*/ 0 w 8202972"/>
                <a:gd name="connsiteY1" fmla="*/ 312420 h 419100"/>
                <a:gd name="connsiteX2" fmla="*/ 0 w 8202972"/>
                <a:gd name="connsiteY2" fmla="*/ 91440 h 419100"/>
                <a:gd name="connsiteX3" fmla="*/ 2956560 w 8202972"/>
                <a:gd name="connsiteY3" fmla="*/ 0 h 419100"/>
                <a:gd name="connsiteX4" fmla="*/ 4724400 w 8202972"/>
                <a:gd name="connsiteY4" fmla="*/ 0 h 419100"/>
                <a:gd name="connsiteX5" fmla="*/ 6195060 w 8202972"/>
                <a:gd name="connsiteY5" fmla="*/ 114300 h 419100"/>
                <a:gd name="connsiteX6" fmla="*/ 6339840 w 8202972"/>
                <a:gd name="connsiteY6" fmla="*/ 251460 h 419100"/>
                <a:gd name="connsiteX7" fmla="*/ 6743700 w 8202972"/>
                <a:gd name="connsiteY7" fmla="*/ 251460 h 419100"/>
                <a:gd name="connsiteX8" fmla="*/ 6743700 w 8202972"/>
                <a:gd name="connsiteY8" fmla="*/ 327660 h 419100"/>
                <a:gd name="connsiteX9" fmla="*/ 8092440 w 8202972"/>
                <a:gd name="connsiteY9" fmla="*/ 327660 h 419100"/>
                <a:gd name="connsiteX10" fmla="*/ 8202930 w 8202972"/>
                <a:gd name="connsiteY10" fmla="*/ 410210 h 419100"/>
                <a:gd name="connsiteX0" fmla="*/ 8183880 w 8202972"/>
                <a:gd name="connsiteY0" fmla="*/ 403860 h 410210"/>
                <a:gd name="connsiteX1" fmla="*/ 0 w 8202972"/>
                <a:gd name="connsiteY1" fmla="*/ 312420 h 410210"/>
                <a:gd name="connsiteX2" fmla="*/ 0 w 8202972"/>
                <a:gd name="connsiteY2" fmla="*/ 91440 h 410210"/>
                <a:gd name="connsiteX3" fmla="*/ 2956560 w 8202972"/>
                <a:gd name="connsiteY3" fmla="*/ 0 h 410210"/>
                <a:gd name="connsiteX4" fmla="*/ 4724400 w 8202972"/>
                <a:gd name="connsiteY4" fmla="*/ 0 h 410210"/>
                <a:gd name="connsiteX5" fmla="*/ 6195060 w 8202972"/>
                <a:gd name="connsiteY5" fmla="*/ 114300 h 410210"/>
                <a:gd name="connsiteX6" fmla="*/ 6339840 w 8202972"/>
                <a:gd name="connsiteY6" fmla="*/ 251460 h 410210"/>
                <a:gd name="connsiteX7" fmla="*/ 6743700 w 8202972"/>
                <a:gd name="connsiteY7" fmla="*/ 251460 h 410210"/>
                <a:gd name="connsiteX8" fmla="*/ 6743700 w 8202972"/>
                <a:gd name="connsiteY8" fmla="*/ 327660 h 410210"/>
                <a:gd name="connsiteX9" fmla="*/ 8092440 w 8202972"/>
                <a:gd name="connsiteY9" fmla="*/ 327660 h 410210"/>
                <a:gd name="connsiteX10" fmla="*/ 8202930 w 8202972"/>
                <a:gd name="connsiteY10" fmla="*/ 410210 h 410210"/>
                <a:gd name="connsiteX0" fmla="*/ 8183880 w 8202972"/>
                <a:gd name="connsiteY0" fmla="*/ 403860 h 410210"/>
                <a:gd name="connsiteX1" fmla="*/ 0 w 8202972"/>
                <a:gd name="connsiteY1" fmla="*/ 312420 h 410210"/>
                <a:gd name="connsiteX2" fmla="*/ 0 w 8202972"/>
                <a:gd name="connsiteY2" fmla="*/ 91440 h 410210"/>
                <a:gd name="connsiteX3" fmla="*/ 2956560 w 8202972"/>
                <a:gd name="connsiteY3" fmla="*/ 0 h 410210"/>
                <a:gd name="connsiteX4" fmla="*/ 4724400 w 8202972"/>
                <a:gd name="connsiteY4" fmla="*/ 0 h 410210"/>
                <a:gd name="connsiteX5" fmla="*/ 6195060 w 8202972"/>
                <a:gd name="connsiteY5" fmla="*/ 114300 h 410210"/>
                <a:gd name="connsiteX6" fmla="*/ 6339840 w 8202972"/>
                <a:gd name="connsiteY6" fmla="*/ 251460 h 410210"/>
                <a:gd name="connsiteX7" fmla="*/ 6743700 w 8202972"/>
                <a:gd name="connsiteY7" fmla="*/ 251460 h 410210"/>
                <a:gd name="connsiteX8" fmla="*/ 6743700 w 8202972"/>
                <a:gd name="connsiteY8" fmla="*/ 327660 h 410210"/>
                <a:gd name="connsiteX9" fmla="*/ 8092440 w 8202972"/>
                <a:gd name="connsiteY9" fmla="*/ 327660 h 410210"/>
                <a:gd name="connsiteX10" fmla="*/ 8202930 w 8202972"/>
                <a:gd name="connsiteY10" fmla="*/ 410210 h 410210"/>
                <a:gd name="connsiteX11" fmla="*/ 8183880 w 8202972"/>
                <a:gd name="connsiteY11" fmla="*/ 403860 h 410210"/>
                <a:gd name="connsiteX0" fmla="*/ 8191500 w 8210592"/>
                <a:gd name="connsiteY0" fmla="*/ 403860 h 419100"/>
                <a:gd name="connsiteX1" fmla="*/ 0 w 8210592"/>
                <a:gd name="connsiteY1" fmla="*/ 419100 h 419100"/>
                <a:gd name="connsiteX2" fmla="*/ 7620 w 8210592"/>
                <a:gd name="connsiteY2" fmla="*/ 91440 h 419100"/>
                <a:gd name="connsiteX3" fmla="*/ 2964180 w 8210592"/>
                <a:gd name="connsiteY3" fmla="*/ 0 h 419100"/>
                <a:gd name="connsiteX4" fmla="*/ 4732020 w 8210592"/>
                <a:gd name="connsiteY4" fmla="*/ 0 h 419100"/>
                <a:gd name="connsiteX5" fmla="*/ 6202680 w 8210592"/>
                <a:gd name="connsiteY5" fmla="*/ 114300 h 419100"/>
                <a:gd name="connsiteX6" fmla="*/ 6347460 w 8210592"/>
                <a:gd name="connsiteY6" fmla="*/ 251460 h 419100"/>
                <a:gd name="connsiteX7" fmla="*/ 6751320 w 8210592"/>
                <a:gd name="connsiteY7" fmla="*/ 251460 h 419100"/>
                <a:gd name="connsiteX8" fmla="*/ 6751320 w 8210592"/>
                <a:gd name="connsiteY8" fmla="*/ 327660 h 419100"/>
                <a:gd name="connsiteX9" fmla="*/ 8100060 w 8210592"/>
                <a:gd name="connsiteY9" fmla="*/ 327660 h 419100"/>
                <a:gd name="connsiteX10" fmla="*/ 8210550 w 8210592"/>
                <a:gd name="connsiteY10" fmla="*/ 410210 h 419100"/>
                <a:gd name="connsiteX11" fmla="*/ 8191500 w 8210592"/>
                <a:gd name="connsiteY11" fmla="*/ 403860 h 419100"/>
                <a:gd name="connsiteX0" fmla="*/ 8093868 w 8210592"/>
                <a:gd name="connsiteY0" fmla="*/ 444341 h 444341"/>
                <a:gd name="connsiteX1" fmla="*/ 0 w 8210592"/>
                <a:gd name="connsiteY1" fmla="*/ 419100 h 444341"/>
                <a:gd name="connsiteX2" fmla="*/ 7620 w 8210592"/>
                <a:gd name="connsiteY2" fmla="*/ 91440 h 444341"/>
                <a:gd name="connsiteX3" fmla="*/ 2964180 w 8210592"/>
                <a:gd name="connsiteY3" fmla="*/ 0 h 444341"/>
                <a:gd name="connsiteX4" fmla="*/ 4732020 w 8210592"/>
                <a:gd name="connsiteY4" fmla="*/ 0 h 444341"/>
                <a:gd name="connsiteX5" fmla="*/ 6202680 w 8210592"/>
                <a:gd name="connsiteY5" fmla="*/ 114300 h 444341"/>
                <a:gd name="connsiteX6" fmla="*/ 6347460 w 8210592"/>
                <a:gd name="connsiteY6" fmla="*/ 251460 h 444341"/>
                <a:gd name="connsiteX7" fmla="*/ 6751320 w 8210592"/>
                <a:gd name="connsiteY7" fmla="*/ 251460 h 444341"/>
                <a:gd name="connsiteX8" fmla="*/ 6751320 w 8210592"/>
                <a:gd name="connsiteY8" fmla="*/ 327660 h 444341"/>
                <a:gd name="connsiteX9" fmla="*/ 8100060 w 8210592"/>
                <a:gd name="connsiteY9" fmla="*/ 327660 h 444341"/>
                <a:gd name="connsiteX10" fmla="*/ 8210550 w 8210592"/>
                <a:gd name="connsiteY10" fmla="*/ 410210 h 444341"/>
                <a:gd name="connsiteX11" fmla="*/ 8093868 w 8210592"/>
                <a:gd name="connsiteY11" fmla="*/ 444341 h 444341"/>
                <a:gd name="connsiteX0" fmla="*/ 8098630 w 8210592"/>
                <a:gd name="connsiteY0" fmla="*/ 420529 h 420529"/>
                <a:gd name="connsiteX1" fmla="*/ 0 w 8210592"/>
                <a:gd name="connsiteY1" fmla="*/ 419100 h 420529"/>
                <a:gd name="connsiteX2" fmla="*/ 7620 w 8210592"/>
                <a:gd name="connsiteY2" fmla="*/ 91440 h 420529"/>
                <a:gd name="connsiteX3" fmla="*/ 2964180 w 8210592"/>
                <a:gd name="connsiteY3" fmla="*/ 0 h 420529"/>
                <a:gd name="connsiteX4" fmla="*/ 4732020 w 8210592"/>
                <a:gd name="connsiteY4" fmla="*/ 0 h 420529"/>
                <a:gd name="connsiteX5" fmla="*/ 6202680 w 8210592"/>
                <a:gd name="connsiteY5" fmla="*/ 114300 h 420529"/>
                <a:gd name="connsiteX6" fmla="*/ 6347460 w 8210592"/>
                <a:gd name="connsiteY6" fmla="*/ 251460 h 420529"/>
                <a:gd name="connsiteX7" fmla="*/ 6751320 w 8210592"/>
                <a:gd name="connsiteY7" fmla="*/ 251460 h 420529"/>
                <a:gd name="connsiteX8" fmla="*/ 6751320 w 8210592"/>
                <a:gd name="connsiteY8" fmla="*/ 327660 h 420529"/>
                <a:gd name="connsiteX9" fmla="*/ 8100060 w 8210592"/>
                <a:gd name="connsiteY9" fmla="*/ 327660 h 420529"/>
                <a:gd name="connsiteX10" fmla="*/ 8210550 w 8210592"/>
                <a:gd name="connsiteY10" fmla="*/ 410210 h 420529"/>
                <a:gd name="connsiteX11" fmla="*/ 8098630 w 8210592"/>
                <a:gd name="connsiteY11" fmla="*/ 420529 h 420529"/>
                <a:gd name="connsiteX0" fmla="*/ 8210550 w 8210592"/>
                <a:gd name="connsiteY0" fmla="*/ 410210 h 419100"/>
                <a:gd name="connsiteX1" fmla="*/ 0 w 8210592"/>
                <a:gd name="connsiteY1" fmla="*/ 419100 h 419100"/>
                <a:gd name="connsiteX2" fmla="*/ 7620 w 8210592"/>
                <a:gd name="connsiteY2" fmla="*/ 91440 h 419100"/>
                <a:gd name="connsiteX3" fmla="*/ 2964180 w 8210592"/>
                <a:gd name="connsiteY3" fmla="*/ 0 h 419100"/>
                <a:gd name="connsiteX4" fmla="*/ 4732020 w 8210592"/>
                <a:gd name="connsiteY4" fmla="*/ 0 h 419100"/>
                <a:gd name="connsiteX5" fmla="*/ 6202680 w 8210592"/>
                <a:gd name="connsiteY5" fmla="*/ 114300 h 419100"/>
                <a:gd name="connsiteX6" fmla="*/ 6347460 w 8210592"/>
                <a:gd name="connsiteY6" fmla="*/ 251460 h 419100"/>
                <a:gd name="connsiteX7" fmla="*/ 6751320 w 8210592"/>
                <a:gd name="connsiteY7" fmla="*/ 251460 h 419100"/>
                <a:gd name="connsiteX8" fmla="*/ 6751320 w 8210592"/>
                <a:gd name="connsiteY8" fmla="*/ 327660 h 419100"/>
                <a:gd name="connsiteX9" fmla="*/ 8100060 w 8210592"/>
                <a:gd name="connsiteY9" fmla="*/ 327660 h 419100"/>
                <a:gd name="connsiteX10" fmla="*/ 8210550 w 8210592"/>
                <a:gd name="connsiteY10" fmla="*/ 410210 h 419100"/>
                <a:gd name="connsiteX0" fmla="*/ 8202930 w 8202972"/>
                <a:gd name="connsiteY0" fmla="*/ 410210 h 419100"/>
                <a:gd name="connsiteX1" fmla="*/ 4286 w 8202972"/>
                <a:gd name="connsiteY1" fmla="*/ 419100 h 419100"/>
                <a:gd name="connsiteX2" fmla="*/ 0 w 8202972"/>
                <a:gd name="connsiteY2" fmla="*/ 91440 h 419100"/>
                <a:gd name="connsiteX3" fmla="*/ 2956560 w 8202972"/>
                <a:gd name="connsiteY3" fmla="*/ 0 h 419100"/>
                <a:gd name="connsiteX4" fmla="*/ 4724400 w 8202972"/>
                <a:gd name="connsiteY4" fmla="*/ 0 h 419100"/>
                <a:gd name="connsiteX5" fmla="*/ 6195060 w 8202972"/>
                <a:gd name="connsiteY5" fmla="*/ 114300 h 419100"/>
                <a:gd name="connsiteX6" fmla="*/ 6339840 w 8202972"/>
                <a:gd name="connsiteY6" fmla="*/ 251460 h 419100"/>
                <a:gd name="connsiteX7" fmla="*/ 6743700 w 8202972"/>
                <a:gd name="connsiteY7" fmla="*/ 251460 h 419100"/>
                <a:gd name="connsiteX8" fmla="*/ 6743700 w 8202972"/>
                <a:gd name="connsiteY8" fmla="*/ 327660 h 419100"/>
                <a:gd name="connsiteX9" fmla="*/ 8092440 w 8202972"/>
                <a:gd name="connsiteY9" fmla="*/ 327660 h 419100"/>
                <a:gd name="connsiteX10" fmla="*/ 8202930 w 8202972"/>
                <a:gd name="connsiteY10" fmla="*/ 410210 h 419100"/>
                <a:gd name="connsiteX0" fmla="*/ 8208338 w 8208380"/>
                <a:gd name="connsiteY0" fmla="*/ 410210 h 419100"/>
                <a:gd name="connsiteX1" fmla="*/ 169 w 8208380"/>
                <a:gd name="connsiteY1" fmla="*/ 419100 h 419100"/>
                <a:gd name="connsiteX2" fmla="*/ 5408 w 8208380"/>
                <a:gd name="connsiteY2" fmla="*/ 91440 h 419100"/>
                <a:gd name="connsiteX3" fmla="*/ 2961968 w 8208380"/>
                <a:gd name="connsiteY3" fmla="*/ 0 h 419100"/>
                <a:gd name="connsiteX4" fmla="*/ 4729808 w 8208380"/>
                <a:gd name="connsiteY4" fmla="*/ 0 h 419100"/>
                <a:gd name="connsiteX5" fmla="*/ 6200468 w 8208380"/>
                <a:gd name="connsiteY5" fmla="*/ 114300 h 419100"/>
                <a:gd name="connsiteX6" fmla="*/ 6345248 w 8208380"/>
                <a:gd name="connsiteY6" fmla="*/ 251460 h 419100"/>
                <a:gd name="connsiteX7" fmla="*/ 6749108 w 8208380"/>
                <a:gd name="connsiteY7" fmla="*/ 251460 h 419100"/>
                <a:gd name="connsiteX8" fmla="*/ 6749108 w 8208380"/>
                <a:gd name="connsiteY8" fmla="*/ 327660 h 419100"/>
                <a:gd name="connsiteX9" fmla="*/ 8097848 w 8208380"/>
                <a:gd name="connsiteY9" fmla="*/ 327660 h 419100"/>
                <a:gd name="connsiteX10" fmla="*/ 8208338 w 8208380"/>
                <a:gd name="connsiteY10" fmla="*/ 410210 h 419100"/>
                <a:gd name="connsiteX0" fmla="*/ 8202930 w 8202972"/>
                <a:gd name="connsiteY0" fmla="*/ 410210 h 419100"/>
                <a:gd name="connsiteX1" fmla="*/ 4286 w 8202972"/>
                <a:gd name="connsiteY1" fmla="*/ 419100 h 419100"/>
                <a:gd name="connsiteX2" fmla="*/ 0 w 8202972"/>
                <a:gd name="connsiteY2" fmla="*/ 91440 h 419100"/>
                <a:gd name="connsiteX3" fmla="*/ 2956560 w 8202972"/>
                <a:gd name="connsiteY3" fmla="*/ 0 h 419100"/>
                <a:gd name="connsiteX4" fmla="*/ 4724400 w 8202972"/>
                <a:gd name="connsiteY4" fmla="*/ 0 h 419100"/>
                <a:gd name="connsiteX5" fmla="*/ 6195060 w 8202972"/>
                <a:gd name="connsiteY5" fmla="*/ 114300 h 419100"/>
                <a:gd name="connsiteX6" fmla="*/ 6339840 w 8202972"/>
                <a:gd name="connsiteY6" fmla="*/ 251460 h 419100"/>
                <a:gd name="connsiteX7" fmla="*/ 6743700 w 8202972"/>
                <a:gd name="connsiteY7" fmla="*/ 251460 h 419100"/>
                <a:gd name="connsiteX8" fmla="*/ 6743700 w 8202972"/>
                <a:gd name="connsiteY8" fmla="*/ 327660 h 419100"/>
                <a:gd name="connsiteX9" fmla="*/ 8092440 w 8202972"/>
                <a:gd name="connsiteY9" fmla="*/ 327660 h 419100"/>
                <a:gd name="connsiteX10" fmla="*/ 8202930 w 8202972"/>
                <a:gd name="connsiteY10" fmla="*/ 410210 h 419100"/>
                <a:gd name="connsiteX0" fmla="*/ 8206019 w 8206061"/>
                <a:gd name="connsiteY0" fmla="*/ 410210 h 419100"/>
                <a:gd name="connsiteX1" fmla="*/ 231 w 8206061"/>
                <a:gd name="connsiteY1" fmla="*/ 419100 h 419100"/>
                <a:gd name="connsiteX2" fmla="*/ 3089 w 8206061"/>
                <a:gd name="connsiteY2" fmla="*/ 91440 h 419100"/>
                <a:gd name="connsiteX3" fmla="*/ 2959649 w 8206061"/>
                <a:gd name="connsiteY3" fmla="*/ 0 h 419100"/>
                <a:gd name="connsiteX4" fmla="*/ 4727489 w 8206061"/>
                <a:gd name="connsiteY4" fmla="*/ 0 h 419100"/>
                <a:gd name="connsiteX5" fmla="*/ 6198149 w 8206061"/>
                <a:gd name="connsiteY5" fmla="*/ 114300 h 419100"/>
                <a:gd name="connsiteX6" fmla="*/ 6342929 w 8206061"/>
                <a:gd name="connsiteY6" fmla="*/ 251460 h 419100"/>
                <a:gd name="connsiteX7" fmla="*/ 6746789 w 8206061"/>
                <a:gd name="connsiteY7" fmla="*/ 251460 h 419100"/>
                <a:gd name="connsiteX8" fmla="*/ 6746789 w 8206061"/>
                <a:gd name="connsiteY8" fmla="*/ 327660 h 419100"/>
                <a:gd name="connsiteX9" fmla="*/ 8095529 w 8206061"/>
                <a:gd name="connsiteY9" fmla="*/ 327660 h 419100"/>
                <a:gd name="connsiteX10" fmla="*/ 8206019 w 8206061"/>
                <a:gd name="connsiteY10" fmla="*/ 410210 h 419100"/>
                <a:gd name="connsiteX0" fmla="*/ 8203638 w 8203683"/>
                <a:gd name="connsiteY0" fmla="*/ 434023 h 434023"/>
                <a:gd name="connsiteX1" fmla="*/ 231 w 8203683"/>
                <a:gd name="connsiteY1" fmla="*/ 419100 h 434023"/>
                <a:gd name="connsiteX2" fmla="*/ 3089 w 8203683"/>
                <a:gd name="connsiteY2" fmla="*/ 91440 h 434023"/>
                <a:gd name="connsiteX3" fmla="*/ 2959649 w 8203683"/>
                <a:gd name="connsiteY3" fmla="*/ 0 h 434023"/>
                <a:gd name="connsiteX4" fmla="*/ 4727489 w 8203683"/>
                <a:gd name="connsiteY4" fmla="*/ 0 h 434023"/>
                <a:gd name="connsiteX5" fmla="*/ 6198149 w 8203683"/>
                <a:gd name="connsiteY5" fmla="*/ 114300 h 434023"/>
                <a:gd name="connsiteX6" fmla="*/ 6342929 w 8203683"/>
                <a:gd name="connsiteY6" fmla="*/ 251460 h 434023"/>
                <a:gd name="connsiteX7" fmla="*/ 6746789 w 8203683"/>
                <a:gd name="connsiteY7" fmla="*/ 251460 h 434023"/>
                <a:gd name="connsiteX8" fmla="*/ 6746789 w 8203683"/>
                <a:gd name="connsiteY8" fmla="*/ 327660 h 434023"/>
                <a:gd name="connsiteX9" fmla="*/ 8095529 w 8203683"/>
                <a:gd name="connsiteY9" fmla="*/ 327660 h 434023"/>
                <a:gd name="connsiteX10" fmla="*/ 8203638 w 8203683"/>
                <a:gd name="connsiteY10"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251460 h 434023"/>
                <a:gd name="connsiteX8" fmla="*/ 6746789 w 8203638"/>
                <a:gd name="connsiteY8" fmla="*/ 327660 h 434023"/>
                <a:gd name="connsiteX9" fmla="*/ 8095529 w 8203638"/>
                <a:gd name="connsiteY9" fmla="*/ 327660 h 434023"/>
                <a:gd name="connsiteX10" fmla="*/ 8203638 w 8203638"/>
                <a:gd name="connsiteY10"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251460 h 434023"/>
                <a:gd name="connsiteX8" fmla="*/ 6746789 w 8203638"/>
                <a:gd name="connsiteY8" fmla="*/ 327660 h 434023"/>
                <a:gd name="connsiteX9" fmla="*/ 8095529 w 8203638"/>
                <a:gd name="connsiteY9" fmla="*/ 327660 h 434023"/>
                <a:gd name="connsiteX10" fmla="*/ 8203638 w 8203638"/>
                <a:gd name="connsiteY10"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327660 h 434023"/>
                <a:gd name="connsiteX8" fmla="*/ 8095529 w 8203638"/>
                <a:gd name="connsiteY8" fmla="*/ 327660 h 434023"/>
                <a:gd name="connsiteX9" fmla="*/ 8203638 w 8203638"/>
                <a:gd name="connsiteY9"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20596 w 8203638"/>
                <a:gd name="connsiteY7" fmla="*/ 243840 h 434023"/>
                <a:gd name="connsiteX8" fmla="*/ 6746789 w 8203638"/>
                <a:gd name="connsiteY8" fmla="*/ 327660 h 434023"/>
                <a:gd name="connsiteX9" fmla="*/ 8095529 w 8203638"/>
                <a:gd name="connsiteY9" fmla="*/ 327660 h 434023"/>
                <a:gd name="connsiteX10" fmla="*/ 8203638 w 8203638"/>
                <a:gd name="connsiteY10"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327660 h 434023"/>
                <a:gd name="connsiteX8" fmla="*/ 8095529 w 8203638"/>
                <a:gd name="connsiteY8" fmla="*/ 327660 h 434023"/>
                <a:gd name="connsiteX9" fmla="*/ 8203638 w 8203638"/>
                <a:gd name="connsiteY9" fmla="*/ 434023 h 434023"/>
                <a:gd name="connsiteX0" fmla="*/ 8203638 w 8203638"/>
                <a:gd name="connsiteY0" fmla="*/ 434023 h 434023"/>
                <a:gd name="connsiteX1" fmla="*/ 231 w 8203638"/>
                <a:gd name="connsiteY1" fmla="*/ 419100 h 434023"/>
                <a:gd name="connsiteX2" fmla="*/ 3089 w 8203638"/>
                <a:gd name="connsiteY2" fmla="*/ 91440 h 434023"/>
                <a:gd name="connsiteX3" fmla="*/ 2959649 w 8203638"/>
                <a:gd name="connsiteY3" fmla="*/ 0 h 434023"/>
                <a:gd name="connsiteX4" fmla="*/ 4727489 w 8203638"/>
                <a:gd name="connsiteY4" fmla="*/ 0 h 434023"/>
                <a:gd name="connsiteX5" fmla="*/ 6198149 w 8203638"/>
                <a:gd name="connsiteY5" fmla="*/ 114300 h 434023"/>
                <a:gd name="connsiteX6" fmla="*/ 6342929 w 8203638"/>
                <a:gd name="connsiteY6" fmla="*/ 251460 h 434023"/>
                <a:gd name="connsiteX7" fmla="*/ 6746789 w 8203638"/>
                <a:gd name="connsiteY7" fmla="*/ 327660 h 434023"/>
                <a:gd name="connsiteX8" fmla="*/ 8095529 w 8203638"/>
                <a:gd name="connsiteY8" fmla="*/ 327660 h 434023"/>
                <a:gd name="connsiteX9" fmla="*/ 8203638 w 8203638"/>
                <a:gd name="connsiteY9" fmla="*/ 434023 h 434023"/>
                <a:gd name="connsiteX0" fmla="*/ 8200685 w 8200685"/>
                <a:gd name="connsiteY0" fmla="*/ 434023 h 434023"/>
                <a:gd name="connsiteX1" fmla="*/ 453 w 8200685"/>
                <a:gd name="connsiteY1" fmla="*/ 428625 h 434023"/>
                <a:gd name="connsiteX2" fmla="*/ 136 w 8200685"/>
                <a:gd name="connsiteY2" fmla="*/ 91440 h 434023"/>
                <a:gd name="connsiteX3" fmla="*/ 2956696 w 8200685"/>
                <a:gd name="connsiteY3" fmla="*/ 0 h 434023"/>
                <a:gd name="connsiteX4" fmla="*/ 4724536 w 8200685"/>
                <a:gd name="connsiteY4" fmla="*/ 0 h 434023"/>
                <a:gd name="connsiteX5" fmla="*/ 6195196 w 8200685"/>
                <a:gd name="connsiteY5" fmla="*/ 114300 h 434023"/>
                <a:gd name="connsiteX6" fmla="*/ 6339976 w 8200685"/>
                <a:gd name="connsiteY6" fmla="*/ 251460 h 434023"/>
                <a:gd name="connsiteX7" fmla="*/ 6743836 w 8200685"/>
                <a:gd name="connsiteY7" fmla="*/ 327660 h 434023"/>
                <a:gd name="connsiteX8" fmla="*/ 8092576 w 8200685"/>
                <a:gd name="connsiteY8" fmla="*/ 327660 h 434023"/>
                <a:gd name="connsiteX9" fmla="*/ 8200685 w 8200685"/>
                <a:gd name="connsiteY9" fmla="*/ 434023 h 43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00685" h="434023">
                  <a:moveTo>
                    <a:pt x="8200685" y="434023"/>
                  </a:moveTo>
                  <a:lnTo>
                    <a:pt x="453" y="428625"/>
                  </a:lnTo>
                  <a:cubicBezTo>
                    <a:pt x="-976" y="319405"/>
                    <a:pt x="1565" y="200660"/>
                    <a:pt x="136" y="91440"/>
                  </a:cubicBezTo>
                  <a:lnTo>
                    <a:pt x="2956696" y="0"/>
                  </a:lnTo>
                  <a:lnTo>
                    <a:pt x="4724536" y="0"/>
                  </a:lnTo>
                  <a:lnTo>
                    <a:pt x="6195196" y="114300"/>
                  </a:lnTo>
                  <a:cubicBezTo>
                    <a:pt x="6289811" y="137160"/>
                    <a:pt x="6305686" y="184150"/>
                    <a:pt x="6339976" y="251460"/>
                  </a:cubicBezTo>
                  <a:cubicBezTo>
                    <a:pt x="6431416" y="287020"/>
                    <a:pt x="6744630" y="219710"/>
                    <a:pt x="6743836" y="327660"/>
                  </a:cubicBezTo>
                  <a:lnTo>
                    <a:pt x="8092576" y="327660"/>
                  </a:lnTo>
                  <a:cubicBezTo>
                    <a:pt x="8186556" y="331364"/>
                    <a:pt x="8194812" y="356500"/>
                    <a:pt x="8200685" y="4340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p:cNvCxnSpPr/>
          <p:nvPr/>
        </p:nvCxnSpPr>
        <p:spPr>
          <a:xfrm flipV="1">
            <a:off x="6743286" y="2396680"/>
            <a:ext cx="362242" cy="740182"/>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7665666" y="4523961"/>
            <a:ext cx="864096" cy="925218"/>
            <a:chOff x="1403648" y="2132856"/>
            <a:chExt cx="864096" cy="925218"/>
          </a:xfrm>
        </p:grpSpPr>
        <p:cxnSp>
          <p:nvCxnSpPr>
            <p:cNvPr id="45" name="Straight Arrow Connector 44"/>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8046937" y="4643109"/>
            <a:ext cx="1133324" cy="369332"/>
          </a:xfrm>
          <a:prstGeom prst="rect">
            <a:avLst/>
          </a:prstGeom>
          <a:noFill/>
        </p:spPr>
        <p:txBody>
          <a:bodyPr wrap="none" rtlCol="0">
            <a:spAutoFit/>
          </a:bodyPr>
          <a:lstStyle/>
          <a:p>
            <a:r>
              <a:rPr lang="en-US" b="1" i="1" dirty="0"/>
              <a:t>Reference</a:t>
            </a:r>
          </a:p>
        </p:txBody>
      </p:sp>
      <p:grpSp>
        <p:nvGrpSpPr>
          <p:cNvPr id="49" name="Group 48"/>
          <p:cNvGrpSpPr/>
          <p:nvPr/>
        </p:nvGrpSpPr>
        <p:grpSpPr>
          <a:xfrm>
            <a:off x="6336889" y="2371220"/>
            <a:ext cx="864096" cy="925218"/>
            <a:chOff x="1403648" y="2132856"/>
            <a:chExt cx="864096" cy="925218"/>
          </a:xfrm>
        </p:grpSpPr>
        <p:cxnSp>
          <p:nvCxnSpPr>
            <p:cNvPr id="50" name="Straight Arrow Connector 49"/>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6831763" y="3081240"/>
            <a:ext cx="856325" cy="369332"/>
          </a:xfrm>
          <a:prstGeom prst="rect">
            <a:avLst/>
          </a:prstGeom>
          <a:noFill/>
        </p:spPr>
        <p:txBody>
          <a:bodyPr wrap="none" rtlCol="0">
            <a:spAutoFit/>
          </a:bodyPr>
          <a:lstStyle/>
          <a:p>
            <a:r>
              <a:rPr lang="en-US" b="1" i="1" dirty="0"/>
              <a:t>Needle</a:t>
            </a:r>
          </a:p>
        </p:txBody>
      </p:sp>
      <p:grpSp>
        <p:nvGrpSpPr>
          <p:cNvPr id="54" name="Group 53"/>
          <p:cNvGrpSpPr/>
          <p:nvPr/>
        </p:nvGrpSpPr>
        <p:grpSpPr>
          <a:xfrm rot="7026726">
            <a:off x="6459429" y="2985027"/>
            <a:ext cx="376518" cy="185738"/>
            <a:chOff x="2061882" y="762000"/>
            <a:chExt cx="376518" cy="185738"/>
          </a:xfrm>
        </p:grpSpPr>
        <p:sp>
          <p:nvSpPr>
            <p:cNvPr id="55" name="Rectangle 54"/>
            <p:cNvSpPr/>
            <p:nvPr/>
          </p:nvSpPr>
          <p:spPr>
            <a:xfrm>
              <a:off x="2061882" y="762000"/>
              <a:ext cx="376518" cy="185738"/>
            </a:xfrm>
            <a:prstGeom prst="rect">
              <a:avLst/>
            </a:prstGeom>
            <a:solidFill>
              <a:schemeClr val="bg1"/>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6" name="Group 55"/>
            <p:cNvGrpSpPr/>
            <p:nvPr/>
          </p:nvGrpSpPr>
          <p:grpSpPr>
            <a:xfrm>
              <a:off x="2103447" y="794075"/>
              <a:ext cx="301536" cy="124624"/>
              <a:chOff x="1749082" y="1904987"/>
              <a:chExt cx="4037356" cy="1981213"/>
            </a:xfrm>
          </p:grpSpPr>
          <p:sp>
            <p:nvSpPr>
              <p:cNvPr id="57" name="Arc 56"/>
              <p:cNvSpPr/>
              <p:nvPr/>
            </p:nvSpPr>
            <p:spPr>
              <a:xfrm>
                <a:off x="1752600" y="1905000"/>
                <a:ext cx="1752600" cy="1981200"/>
              </a:xfrm>
              <a:prstGeom prst="arc">
                <a:avLst>
                  <a:gd name="adj1" fmla="val 9573404"/>
                  <a:gd name="adj2" fmla="val 16150409"/>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8" name="Arc 57"/>
              <p:cNvSpPr/>
              <p:nvPr/>
            </p:nvSpPr>
            <p:spPr>
              <a:xfrm rot="10800000">
                <a:off x="1749082" y="1905000"/>
                <a:ext cx="1752600" cy="1981200"/>
              </a:xfrm>
              <a:prstGeom prst="arc">
                <a:avLst>
                  <a:gd name="adj1" fmla="val 5362786"/>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9" name="Arc 58"/>
              <p:cNvSpPr/>
              <p:nvPr/>
            </p:nvSpPr>
            <p:spPr>
              <a:xfrm>
                <a:off x="2362199"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0" name="Arc 59"/>
              <p:cNvSpPr/>
              <p:nvPr/>
            </p:nvSpPr>
            <p:spPr>
              <a:xfrm rot="10800000">
                <a:off x="2362201"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1" name="Arc 60"/>
              <p:cNvSpPr/>
              <p:nvPr/>
            </p:nvSpPr>
            <p:spPr>
              <a:xfrm>
                <a:off x="3124198"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2" name="Arc 61"/>
              <p:cNvSpPr/>
              <p:nvPr/>
            </p:nvSpPr>
            <p:spPr>
              <a:xfrm rot="10800000">
                <a:off x="3124200"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3" name="Arc 62"/>
              <p:cNvSpPr/>
              <p:nvPr/>
            </p:nvSpPr>
            <p:spPr>
              <a:xfrm>
                <a:off x="3884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4" name="Arc 63"/>
              <p:cNvSpPr/>
              <p:nvPr/>
            </p:nvSpPr>
            <p:spPr>
              <a:xfrm rot="10800000">
                <a:off x="3884609" y="1904987"/>
                <a:ext cx="1901829" cy="1981194"/>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5" name="Arc 64"/>
              <p:cNvSpPr/>
              <p:nvPr/>
            </p:nvSpPr>
            <p:spPr>
              <a:xfrm>
                <a:off x="4646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grpSp>
        <p:nvGrpSpPr>
          <p:cNvPr id="66" name="Group 65"/>
          <p:cNvGrpSpPr/>
          <p:nvPr/>
        </p:nvGrpSpPr>
        <p:grpSpPr>
          <a:xfrm>
            <a:off x="7814691" y="4971279"/>
            <a:ext cx="376518" cy="185738"/>
            <a:chOff x="2061882" y="762000"/>
            <a:chExt cx="376518" cy="185738"/>
          </a:xfrm>
        </p:grpSpPr>
        <p:sp>
          <p:nvSpPr>
            <p:cNvPr id="67" name="Rectangle 66"/>
            <p:cNvSpPr/>
            <p:nvPr/>
          </p:nvSpPr>
          <p:spPr>
            <a:xfrm>
              <a:off x="2061882" y="762000"/>
              <a:ext cx="376518" cy="185738"/>
            </a:xfrm>
            <a:prstGeom prst="rect">
              <a:avLst/>
            </a:prstGeom>
            <a:solidFill>
              <a:schemeClr val="bg1"/>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8" name="Group 67"/>
            <p:cNvGrpSpPr/>
            <p:nvPr/>
          </p:nvGrpSpPr>
          <p:grpSpPr>
            <a:xfrm>
              <a:off x="2103447" y="794075"/>
              <a:ext cx="301536" cy="124623"/>
              <a:chOff x="1749082" y="1905000"/>
              <a:chExt cx="4037355" cy="1981200"/>
            </a:xfrm>
          </p:grpSpPr>
          <p:sp>
            <p:nvSpPr>
              <p:cNvPr id="69" name="Arc 68"/>
              <p:cNvSpPr/>
              <p:nvPr/>
            </p:nvSpPr>
            <p:spPr>
              <a:xfrm>
                <a:off x="1752600" y="1905000"/>
                <a:ext cx="1752600" cy="1981200"/>
              </a:xfrm>
              <a:prstGeom prst="arc">
                <a:avLst>
                  <a:gd name="adj1" fmla="val 9573404"/>
                  <a:gd name="adj2" fmla="val 16150409"/>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0" name="Arc 69"/>
              <p:cNvSpPr/>
              <p:nvPr/>
            </p:nvSpPr>
            <p:spPr>
              <a:xfrm rot="10800000">
                <a:off x="1749082" y="1905000"/>
                <a:ext cx="1752600" cy="1981200"/>
              </a:xfrm>
              <a:prstGeom prst="arc">
                <a:avLst>
                  <a:gd name="adj1" fmla="val 5362786"/>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1" name="Arc 70"/>
              <p:cNvSpPr/>
              <p:nvPr/>
            </p:nvSpPr>
            <p:spPr>
              <a:xfrm>
                <a:off x="2362199"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2" name="Arc 71"/>
              <p:cNvSpPr/>
              <p:nvPr/>
            </p:nvSpPr>
            <p:spPr>
              <a:xfrm rot="10800000">
                <a:off x="2362201"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3" name="Arc 72"/>
              <p:cNvSpPr/>
              <p:nvPr/>
            </p:nvSpPr>
            <p:spPr>
              <a:xfrm>
                <a:off x="3124198"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4" name="Arc 73"/>
              <p:cNvSpPr/>
              <p:nvPr/>
            </p:nvSpPr>
            <p:spPr>
              <a:xfrm rot="10800000">
                <a:off x="3124200"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Arc 74"/>
              <p:cNvSpPr/>
              <p:nvPr/>
            </p:nvSpPr>
            <p:spPr>
              <a:xfrm>
                <a:off x="3884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6" name="Arc 75"/>
              <p:cNvSpPr/>
              <p:nvPr/>
            </p:nvSpPr>
            <p:spPr>
              <a:xfrm rot="10800000">
                <a:off x="3884612"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7" name="Arc 76"/>
              <p:cNvSpPr/>
              <p:nvPr/>
            </p:nvSpPr>
            <p:spPr>
              <a:xfrm>
                <a:off x="4646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
        <p:nvSpPr>
          <p:cNvPr id="78" name="Oval 77"/>
          <p:cNvSpPr/>
          <p:nvPr/>
        </p:nvSpPr>
        <p:spPr>
          <a:xfrm rot="470647">
            <a:off x="4799265" y="4446837"/>
            <a:ext cx="1789499" cy="1237177"/>
          </a:xfrm>
          <a:prstGeom prst="ellipse">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9" name="Freeform 78"/>
          <p:cNvSpPr/>
          <p:nvPr/>
        </p:nvSpPr>
        <p:spPr>
          <a:xfrm rot="17616595">
            <a:off x="5267230" y="3941827"/>
            <a:ext cx="2235194" cy="95354"/>
          </a:xfrm>
          <a:custGeom>
            <a:avLst/>
            <a:gdLst>
              <a:gd name="connsiteX0" fmla="*/ 217715 w 3526972"/>
              <a:gd name="connsiteY0" fmla="*/ 119743 h 119743"/>
              <a:gd name="connsiteX1" fmla="*/ 3526972 w 3526972"/>
              <a:gd name="connsiteY1" fmla="*/ 119743 h 119743"/>
              <a:gd name="connsiteX2" fmla="*/ 3526972 w 3526972"/>
              <a:gd name="connsiteY2" fmla="*/ 0 h 119743"/>
              <a:gd name="connsiteX3" fmla="*/ 0 w 3526972"/>
              <a:gd name="connsiteY3" fmla="*/ 0 h 119743"/>
              <a:gd name="connsiteX4" fmla="*/ 217715 w 3526972"/>
              <a:gd name="connsiteY4" fmla="*/ 119743 h 119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972" h="119743">
                <a:moveTo>
                  <a:pt x="217715" y="119743"/>
                </a:moveTo>
                <a:lnTo>
                  <a:pt x="3526972" y="119743"/>
                </a:lnTo>
                <a:lnTo>
                  <a:pt x="3526972" y="0"/>
                </a:lnTo>
                <a:lnTo>
                  <a:pt x="0" y="0"/>
                </a:lnTo>
                <a:lnTo>
                  <a:pt x="217715" y="11974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Arc 79"/>
          <p:cNvSpPr/>
          <p:nvPr/>
        </p:nvSpPr>
        <p:spPr>
          <a:xfrm rot="7079254">
            <a:off x="5879711" y="4833855"/>
            <a:ext cx="466502" cy="274587"/>
          </a:xfrm>
          <a:prstGeom prst="arc">
            <a:avLst>
              <a:gd name="adj1" fmla="val 16200000"/>
              <a:gd name="adj2" fmla="val 533691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1" name="Arc 80"/>
          <p:cNvSpPr/>
          <p:nvPr/>
        </p:nvSpPr>
        <p:spPr>
          <a:xfrm rot="6621723">
            <a:off x="5628158" y="4733350"/>
            <a:ext cx="466502" cy="274587"/>
          </a:xfrm>
          <a:prstGeom prst="arc">
            <a:avLst>
              <a:gd name="adj1" fmla="val 16200000"/>
              <a:gd name="adj2" fmla="val 533691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2" name="Arc 81"/>
          <p:cNvSpPr/>
          <p:nvPr/>
        </p:nvSpPr>
        <p:spPr>
          <a:xfrm rot="4328519">
            <a:off x="6597848" y="3350869"/>
            <a:ext cx="1856681" cy="1495908"/>
          </a:xfrm>
          <a:prstGeom prst="arc">
            <a:avLst>
              <a:gd name="adj1" fmla="val 12541203"/>
              <a:gd name="adj2" fmla="val 19617560"/>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3" name="Group 82"/>
          <p:cNvGrpSpPr/>
          <p:nvPr/>
        </p:nvGrpSpPr>
        <p:grpSpPr>
          <a:xfrm>
            <a:off x="4758833" y="2174219"/>
            <a:ext cx="864096" cy="925218"/>
            <a:chOff x="1403648" y="2132856"/>
            <a:chExt cx="864096" cy="925218"/>
          </a:xfrm>
        </p:grpSpPr>
        <p:cxnSp>
          <p:nvCxnSpPr>
            <p:cNvPr id="84" name="Straight Arrow Connector 83"/>
            <p:cNvCxnSpPr/>
            <p:nvPr/>
          </p:nvCxnSpPr>
          <p:spPr>
            <a:xfrm flipV="1">
              <a:off x="1691680" y="2132856"/>
              <a:ext cx="0" cy="576064"/>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691680" y="2708920"/>
              <a:ext cx="576064"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1403648" y="2698034"/>
              <a:ext cx="288032" cy="36004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87" name="TextBox 86"/>
          <p:cNvSpPr txBox="1"/>
          <p:nvPr/>
        </p:nvSpPr>
        <p:spPr>
          <a:xfrm>
            <a:off x="5068292" y="2318152"/>
            <a:ext cx="932691" cy="369332"/>
          </a:xfrm>
          <a:prstGeom prst="rect">
            <a:avLst/>
          </a:prstGeom>
          <a:noFill/>
        </p:spPr>
        <p:txBody>
          <a:bodyPr wrap="none" rtlCol="0">
            <a:spAutoFit/>
          </a:bodyPr>
          <a:lstStyle/>
          <a:p>
            <a:r>
              <a:rPr lang="en-US" b="1" i="1" dirty="0"/>
              <a:t>Cautery</a:t>
            </a:r>
          </a:p>
        </p:txBody>
      </p:sp>
      <p:grpSp>
        <p:nvGrpSpPr>
          <p:cNvPr id="88" name="Group 87"/>
          <p:cNvGrpSpPr/>
          <p:nvPr/>
        </p:nvGrpSpPr>
        <p:grpSpPr>
          <a:xfrm rot="3457180">
            <a:off x="4924725" y="2758090"/>
            <a:ext cx="376518" cy="185738"/>
            <a:chOff x="2061882" y="762000"/>
            <a:chExt cx="376518" cy="185738"/>
          </a:xfrm>
        </p:grpSpPr>
        <p:sp>
          <p:nvSpPr>
            <p:cNvPr id="89" name="Rectangle 88"/>
            <p:cNvSpPr/>
            <p:nvPr/>
          </p:nvSpPr>
          <p:spPr>
            <a:xfrm>
              <a:off x="2061882" y="762000"/>
              <a:ext cx="376518" cy="185738"/>
            </a:xfrm>
            <a:prstGeom prst="rect">
              <a:avLst/>
            </a:prstGeom>
            <a:solidFill>
              <a:schemeClr val="bg1"/>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0" name="Group 89"/>
            <p:cNvGrpSpPr/>
            <p:nvPr/>
          </p:nvGrpSpPr>
          <p:grpSpPr>
            <a:xfrm>
              <a:off x="2103447" y="794075"/>
              <a:ext cx="301536" cy="124624"/>
              <a:chOff x="1749082" y="1904987"/>
              <a:chExt cx="4037356" cy="1981213"/>
            </a:xfrm>
          </p:grpSpPr>
          <p:sp>
            <p:nvSpPr>
              <p:cNvPr id="91" name="Arc 90"/>
              <p:cNvSpPr/>
              <p:nvPr/>
            </p:nvSpPr>
            <p:spPr>
              <a:xfrm>
                <a:off x="1752600" y="1905000"/>
                <a:ext cx="1752600" cy="1981200"/>
              </a:xfrm>
              <a:prstGeom prst="arc">
                <a:avLst>
                  <a:gd name="adj1" fmla="val 9573404"/>
                  <a:gd name="adj2" fmla="val 16150409"/>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2" name="Arc 91"/>
              <p:cNvSpPr/>
              <p:nvPr/>
            </p:nvSpPr>
            <p:spPr>
              <a:xfrm rot="10800000">
                <a:off x="1749082" y="1905000"/>
                <a:ext cx="1752600" cy="1981200"/>
              </a:xfrm>
              <a:prstGeom prst="arc">
                <a:avLst>
                  <a:gd name="adj1" fmla="val 5362786"/>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3" name="Arc 92"/>
              <p:cNvSpPr/>
              <p:nvPr/>
            </p:nvSpPr>
            <p:spPr>
              <a:xfrm>
                <a:off x="2362199"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4" name="Arc 93"/>
              <p:cNvSpPr/>
              <p:nvPr/>
            </p:nvSpPr>
            <p:spPr>
              <a:xfrm rot="10800000">
                <a:off x="2362201"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5" name="Arc 94"/>
              <p:cNvSpPr/>
              <p:nvPr/>
            </p:nvSpPr>
            <p:spPr>
              <a:xfrm>
                <a:off x="3124198"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6" name="Arc 95"/>
              <p:cNvSpPr/>
              <p:nvPr/>
            </p:nvSpPr>
            <p:spPr>
              <a:xfrm rot="10800000">
                <a:off x="3124200"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7" name="Arc 96"/>
              <p:cNvSpPr/>
              <p:nvPr/>
            </p:nvSpPr>
            <p:spPr>
              <a:xfrm>
                <a:off x="3884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8" name="Arc 97"/>
              <p:cNvSpPr/>
              <p:nvPr/>
            </p:nvSpPr>
            <p:spPr>
              <a:xfrm rot="10800000">
                <a:off x="3884609" y="1904987"/>
                <a:ext cx="1901829" cy="1981194"/>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9" name="Arc 98"/>
              <p:cNvSpPr/>
              <p:nvPr/>
            </p:nvSpPr>
            <p:spPr>
              <a:xfrm>
                <a:off x="4646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
        <p:nvSpPr>
          <p:cNvPr id="100" name="TextBox 99"/>
          <p:cNvSpPr txBox="1"/>
          <p:nvPr/>
        </p:nvSpPr>
        <p:spPr>
          <a:xfrm>
            <a:off x="4625349" y="3924237"/>
            <a:ext cx="1224438" cy="369332"/>
          </a:xfrm>
          <a:prstGeom prst="rect">
            <a:avLst/>
          </a:prstGeom>
          <a:noFill/>
        </p:spPr>
        <p:txBody>
          <a:bodyPr wrap="none" rtlCol="0">
            <a:spAutoFit/>
          </a:bodyPr>
          <a:lstStyle/>
          <a:p>
            <a:r>
              <a:rPr lang="en-US" b="1" i="1" dirty="0" err="1"/>
              <a:t>CauteryTip</a:t>
            </a:r>
            <a:endParaRPr lang="en-US" b="1" i="1" dirty="0"/>
          </a:p>
        </p:txBody>
      </p:sp>
      <p:grpSp>
        <p:nvGrpSpPr>
          <p:cNvPr id="101" name="Group 100"/>
          <p:cNvGrpSpPr/>
          <p:nvPr/>
        </p:nvGrpSpPr>
        <p:grpSpPr>
          <a:xfrm>
            <a:off x="5597168" y="3607437"/>
            <a:ext cx="864096" cy="925218"/>
            <a:chOff x="1403648" y="2132856"/>
            <a:chExt cx="864096" cy="925218"/>
          </a:xfrm>
        </p:grpSpPr>
        <p:cxnSp>
          <p:nvCxnSpPr>
            <p:cNvPr id="102" name="Straight Arrow Connector 101"/>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05" name="Arc 104"/>
          <p:cNvSpPr/>
          <p:nvPr/>
        </p:nvSpPr>
        <p:spPr>
          <a:xfrm rot="14935974">
            <a:off x="4715578" y="3113321"/>
            <a:ext cx="1603821" cy="1038065"/>
          </a:xfrm>
          <a:prstGeom prst="arc">
            <a:avLst>
              <a:gd name="adj1" fmla="val 1708620"/>
              <a:gd name="adj2" fmla="val 8919050"/>
            </a:avLst>
          </a:prstGeom>
          <a:ln w="31750">
            <a:solidFill>
              <a:schemeClr val="tx1">
                <a:lumMod val="50000"/>
                <a:lumOff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p:cNvSpPr txBox="1"/>
          <p:nvPr/>
        </p:nvSpPr>
        <p:spPr>
          <a:xfrm rot="21177322">
            <a:off x="5522816" y="5664442"/>
            <a:ext cx="868251" cy="400110"/>
          </a:xfrm>
          <a:prstGeom prst="rect">
            <a:avLst/>
          </a:prstGeom>
          <a:noFill/>
        </p:spPr>
        <p:txBody>
          <a:bodyPr wrap="none" rtlCol="0">
            <a:spAutoFit/>
          </a:bodyPr>
          <a:lstStyle/>
          <a:p>
            <a:r>
              <a:rPr lang="en-CA" sz="2000" b="1" i="1" dirty="0"/>
              <a:t>Tumor</a:t>
            </a:r>
          </a:p>
        </p:txBody>
      </p:sp>
      <p:grpSp>
        <p:nvGrpSpPr>
          <p:cNvPr id="107" name="Group 106"/>
          <p:cNvGrpSpPr/>
          <p:nvPr/>
        </p:nvGrpSpPr>
        <p:grpSpPr>
          <a:xfrm rot="21200305">
            <a:off x="5206737" y="5077859"/>
            <a:ext cx="864096" cy="925218"/>
            <a:chOff x="1403648" y="2132856"/>
            <a:chExt cx="864096" cy="925218"/>
          </a:xfrm>
        </p:grpSpPr>
        <p:cxnSp>
          <p:nvCxnSpPr>
            <p:cNvPr id="108" name="Straight Arrow Connector 107"/>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11" name="Arc 110"/>
          <p:cNvSpPr/>
          <p:nvPr/>
        </p:nvSpPr>
        <p:spPr>
          <a:xfrm rot="17513732">
            <a:off x="5395091" y="4088445"/>
            <a:ext cx="2643667" cy="906492"/>
          </a:xfrm>
          <a:prstGeom prst="arc">
            <a:avLst>
              <a:gd name="adj1" fmla="val 479254"/>
              <a:gd name="adj2" fmla="val 10270524"/>
            </a:avLst>
          </a:prstGeom>
          <a:ln w="3810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Oval 111"/>
          <p:cNvSpPr/>
          <p:nvPr/>
        </p:nvSpPr>
        <p:spPr>
          <a:xfrm>
            <a:off x="1128618" y="4244874"/>
            <a:ext cx="1789499" cy="1237177"/>
          </a:xfrm>
          <a:prstGeom prst="ellipse">
            <a:avLst/>
          </a:pr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3" name="Picture 2" descr="https://encrypted-tbn0.gstatic.com/images?q=tbn:ANd9GcS_bDqm1CMW2WOqKflct2KTF0iTDXhcv3xmWizvNOr13nbDm-PUZQ"/>
          <p:cNvPicPr>
            <a:picLocks noChangeAspect="1" noChangeArrowheads="1"/>
          </p:cNvPicPr>
          <p:nvPr/>
        </p:nvPicPr>
        <p:blipFill rotWithShape="1">
          <a:blip r:embed="rId2">
            <a:extLst>
              <a:ext uri="{28A0092B-C50C-407E-A947-70E740481C1C}">
                <a14:useLocalDpi xmlns:a14="http://schemas.microsoft.com/office/drawing/2010/main" val="0"/>
              </a:ext>
            </a:extLst>
          </a:blip>
          <a:srcRect r="20183"/>
          <a:stretch/>
        </p:blipFill>
        <p:spPr bwMode="auto">
          <a:xfrm flipH="1">
            <a:off x="116505" y="1927231"/>
            <a:ext cx="1489127" cy="1976920"/>
          </a:xfrm>
          <a:prstGeom prst="rect">
            <a:avLst/>
          </a:prstGeom>
          <a:noFill/>
          <a:extLst>
            <a:ext uri="{909E8E84-426E-40DD-AFC4-6F175D3DCCD1}">
              <a14:hiddenFill xmlns:a14="http://schemas.microsoft.com/office/drawing/2010/main">
                <a:solidFill>
                  <a:srgbClr val="FFFFFF"/>
                </a:solidFill>
              </a14:hiddenFill>
            </a:ext>
          </a:extLst>
        </p:spPr>
      </p:pic>
      <p:sp>
        <p:nvSpPr>
          <p:cNvPr id="114" name="Freeform 113"/>
          <p:cNvSpPr/>
          <p:nvPr/>
        </p:nvSpPr>
        <p:spPr>
          <a:xfrm>
            <a:off x="620618" y="3538951"/>
            <a:ext cx="2641600" cy="2235200"/>
          </a:xfrm>
          <a:custGeom>
            <a:avLst/>
            <a:gdLst>
              <a:gd name="connsiteX0" fmla="*/ 0 w 2641600"/>
              <a:gd name="connsiteY0" fmla="*/ 254000 h 2235200"/>
              <a:gd name="connsiteX1" fmla="*/ 952500 w 2641600"/>
              <a:gd name="connsiteY1" fmla="*/ 0 h 2235200"/>
              <a:gd name="connsiteX2" fmla="*/ 2641600 w 2641600"/>
              <a:gd name="connsiteY2" fmla="*/ 1320800 h 2235200"/>
              <a:gd name="connsiteX3" fmla="*/ 736600 w 2641600"/>
              <a:gd name="connsiteY3" fmla="*/ 2235200 h 2235200"/>
              <a:gd name="connsiteX4" fmla="*/ 0 w 2641600"/>
              <a:gd name="connsiteY4" fmla="*/ 254000 h 223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0" h="2235200">
                <a:moveTo>
                  <a:pt x="0" y="254000"/>
                </a:moveTo>
                <a:lnTo>
                  <a:pt x="952500" y="0"/>
                </a:lnTo>
                <a:lnTo>
                  <a:pt x="2641600" y="1320800"/>
                </a:lnTo>
                <a:lnTo>
                  <a:pt x="736600" y="2235200"/>
                </a:lnTo>
                <a:lnTo>
                  <a:pt x="0" y="254000"/>
                </a:lnTo>
                <a:close/>
              </a:path>
            </a:pathLst>
          </a:cu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5" name="Group 114"/>
          <p:cNvGrpSpPr/>
          <p:nvPr/>
        </p:nvGrpSpPr>
        <p:grpSpPr>
          <a:xfrm>
            <a:off x="3265243" y="3049276"/>
            <a:ext cx="864096" cy="925218"/>
            <a:chOff x="1403648" y="2132856"/>
            <a:chExt cx="864096" cy="925218"/>
          </a:xfrm>
        </p:grpSpPr>
        <p:cxnSp>
          <p:nvCxnSpPr>
            <p:cNvPr id="116" name="Straight Arrow Connector 115"/>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2618538" y="3213573"/>
            <a:ext cx="856325" cy="369332"/>
          </a:xfrm>
          <a:prstGeom prst="rect">
            <a:avLst/>
          </a:prstGeom>
          <a:noFill/>
        </p:spPr>
        <p:txBody>
          <a:bodyPr wrap="none" rtlCol="0">
            <a:spAutoFit/>
          </a:bodyPr>
          <a:lstStyle/>
          <a:p>
            <a:r>
              <a:rPr lang="en-CA" b="1" i="1" dirty="0"/>
              <a:t>Needle</a:t>
            </a:r>
            <a:endParaRPr lang="en-US" b="1" i="1" dirty="0"/>
          </a:p>
        </p:txBody>
      </p:sp>
      <p:grpSp>
        <p:nvGrpSpPr>
          <p:cNvPr id="120" name="Group 119"/>
          <p:cNvGrpSpPr/>
          <p:nvPr/>
        </p:nvGrpSpPr>
        <p:grpSpPr>
          <a:xfrm rot="1882293">
            <a:off x="2623869" y="2639594"/>
            <a:ext cx="898729" cy="2545539"/>
            <a:chOff x="2702726" y="2302194"/>
            <a:chExt cx="898729" cy="2584082"/>
          </a:xfrm>
        </p:grpSpPr>
        <p:grpSp>
          <p:nvGrpSpPr>
            <p:cNvPr id="121" name="Group 120"/>
            <p:cNvGrpSpPr/>
            <p:nvPr/>
          </p:nvGrpSpPr>
          <p:grpSpPr>
            <a:xfrm>
              <a:off x="3190607" y="2302194"/>
              <a:ext cx="410848" cy="2458864"/>
              <a:chOff x="3190607" y="2302194"/>
              <a:chExt cx="410848" cy="2458864"/>
            </a:xfrm>
            <a:solidFill>
              <a:schemeClr val="tx1"/>
            </a:solidFill>
          </p:grpSpPr>
          <p:cxnSp>
            <p:nvCxnSpPr>
              <p:cNvPr id="124" name="Straight Connector 123"/>
              <p:cNvCxnSpPr/>
              <p:nvPr/>
            </p:nvCxnSpPr>
            <p:spPr>
              <a:xfrm flipV="1">
                <a:off x="3423597" y="2302194"/>
                <a:ext cx="177858" cy="745580"/>
              </a:xfrm>
              <a:prstGeom prst="line">
                <a:avLst/>
              </a:prstGeom>
              <a:grpFill/>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5" name="Freeform 124"/>
              <p:cNvSpPr/>
              <p:nvPr/>
            </p:nvSpPr>
            <p:spPr>
              <a:xfrm rot="17145948">
                <a:off x="2120687" y="3595784"/>
                <a:ext cx="2235194" cy="95354"/>
              </a:xfrm>
              <a:custGeom>
                <a:avLst/>
                <a:gdLst>
                  <a:gd name="connsiteX0" fmla="*/ 217715 w 3526972"/>
                  <a:gd name="connsiteY0" fmla="*/ 119743 h 119743"/>
                  <a:gd name="connsiteX1" fmla="*/ 3526972 w 3526972"/>
                  <a:gd name="connsiteY1" fmla="*/ 119743 h 119743"/>
                  <a:gd name="connsiteX2" fmla="*/ 3526972 w 3526972"/>
                  <a:gd name="connsiteY2" fmla="*/ 0 h 119743"/>
                  <a:gd name="connsiteX3" fmla="*/ 0 w 3526972"/>
                  <a:gd name="connsiteY3" fmla="*/ 0 h 119743"/>
                  <a:gd name="connsiteX4" fmla="*/ 217715 w 3526972"/>
                  <a:gd name="connsiteY4" fmla="*/ 119743 h 119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972" h="119743">
                    <a:moveTo>
                      <a:pt x="217715" y="119743"/>
                    </a:moveTo>
                    <a:lnTo>
                      <a:pt x="3526972" y="119743"/>
                    </a:lnTo>
                    <a:lnTo>
                      <a:pt x="3526972" y="0"/>
                    </a:lnTo>
                    <a:lnTo>
                      <a:pt x="0" y="0"/>
                    </a:lnTo>
                    <a:lnTo>
                      <a:pt x="217715" y="1197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2" name="Arc 121"/>
            <p:cNvSpPr/>
            <p:nvPr/>
          </p:nvSpPr>
          <p:spPr>
            <a:xfrm rot="6608607">
              <a:off x="2869685" y="4515731"/>
              <a:ext cx="466502" cy="274587"/>
            </a:xfrm>
            <a:prstGeom prst="arc">
              <a:avLst>
                <a:gd name="adj1" fmla="val 16200000"/>
                <a:gd name="adj2" fmla="val 533691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3" name="Arc 122"/>
            <p:cNvSpPr/>
            <p:nvPr/>
          </p:nvSpPr>
          <p:spPr>
            <a:xfrm rot="6151076">
              <a:off x="2606769" y="4450498"/>
              <a:ext cx="466502" cy="274587"/>
            </a:xfrm>
            <a:prstGeom prst="arc">
              <a:avLst>
                <a:gd name="adj1" fmla="val 16200000"/>
                <a:gd name="adj2" fmla="val 533691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26" name="Group 125"/>
          <p:cNvGrpSpPr/>
          <p:nvPr/>
        </p:nvGrpSpPr>
        <p:grpSpPr>
          <a:xfrm>
            <a:off x="442818" y="2194633"/>
            <a:ext cx="864096" cy="925218"/>
            <a:chOff x="1403648" y="2132856"/>
            <a:chExt cx="864096" cy="925218"/>
          </a:xfrm>
        </p:grpSpPr>
        <p:cxnSp>
          <p:nvCxnSpPr>
            <p:cNvPr id="127" name="Straight Arrow Connector 126"/>
            <p:cNvCxnSpPr/>
            <p:nvPr/>
          </p:nvCxnSpPr>
          <p:spPr>
            <a:xfrm flipV="1">
              <a:off x="1691680" y="2132856"/>
              <a:ext cx="0" cy="576064"/>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1691680" y="2708920"/>
              <a:ext cx="576064"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1403648" y="2698034"/>
              <a:ext cx="288032" cy="36004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752277" y="2338566"/>
            <a:ext cx="747320" cy="369332"/>
          </a:xfrm>
          <a:prstGeom prst="rect">
            <a:avLst/>
          </a:prstGeom>
          <a:noFill/>
        </p:spPr>
        <p:txBody>
          <a:bodyPr wrap="none" rtlCol="0">
            <a:spAutoFit/>
          </a:bodyPr>
          <a:lstStyle/>
          <a:p>
            <a:r>
              <a:rPr lang="en-US" b="1" i="1" dirty="0"/>
              <a:t>Probe</a:t>
            </a:r>
          </a:p>
        </p:txBody>
      </p:sp>
      <p:grpSp>
        <p:nvGrpSpPr>
          <p:cNvPr id="131" name="Group 130"/>
          <p:cNvGrpSpPr/>
          <p:nvPr/>
        </p:nvGrpSpPr>
        <p:grpSpPr>
          <a:xfrm rot="3457180">
            <a:off x="608710" y="2778504"/>
            <a:ext cx="376518" cy="185738"/>
            <a:chOff x="2061882" y="762000"/>
            <a:chExt cx="376518" cy="185738"/>
          </a:xfrm>
        </p:grpSpPr>
        <p:sp>
          <p:nvSpPr>
            <p:cNvPr id="132" name="Rectangle 131"/>
            <p:cNvSpPr/>
            <p:nvPr/>
          </p:nvSpPr>
          <p:spPr>
            <a:xfrm>
              <a:off x="2061882" y="762000"/>
              <a:ext cx="376518" cy="185738"/>
            </a:xfrm>
            <a:prstGeom prst="rect">
              <a:avLst/>
            </a:prstGeom>
            <a:solidFill>
              <a:schemeClr val="bg1"/>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3" name="Group 132"/>
            <p:cNvGrpSpPr/>
            <p:nvPr/>
          </p:nvGrpSpPr>
          <p:grpSpPr>
            <a:xfrm>
              <a:off x="2103447" y="794075"/>
              <a:ext cx="301536" cy="124624"/>
              <a:chOff x="1749082" y="1904987"/>
              <a:chExt cx="4037356" cy="1981213"/>
            </a:xfrm>
          </p:grpSpPr>
          <p:sp>
            <p:nvSpPr>
              <p:cNvPr id="134" name="Arc 133"/>
              <p:cNvSpPr/>
              <p:nvPr/>
            </p:nvSpPr>
            <p:spPr>
              <a:xfrm>
                <a:off x="1752600" y="1905000"/>
                <a:ext cx="1752600" cy="1981200"/>
              </a:xfrm>
              <a:prstGeom prst="arc">
                <a:avLst>
                  <a:gd name="adj1" fmla="val 9573404"/>
                  <a:gd name="adj2" fmla="val 16150409"/>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5" name="Arc 134"/>
              <p:cNvSpPr/>
              <p:nvPr/>
            </p:nvSpPr>
            <p:spPr>
              <a:xfrm rot="10800000">
                <a:off x="1749082" y="1905000"/>
                <a:ext cx="1752600" cy="1981200"/>
              </a:xfrm>
              <a:prstGeom prst="arc">
                <a:avLst>
                  <a:gd name="adj1" fmla="val 5362786"/>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6" name="Arc 135"/>
              <p:cNvSpPr/>
              <p:nvPr/>
            </p:nvSpPr>
            <p:spPr>
              <a:xfrm>
                <a:off x="2362199"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7" name="Arc 136"/>
              <p:cNvSpPr/>
              <p:nvPr/>
            </p:nvSpPr>
            <p:spPr>
              <a:xfrm rot="10800000">
                <a:off x="2362201"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8" name="Arc 137"/>
              <p:cNvSpPr/>
              <p:nvPr/>
            </p:nvSpPr>
            <p:spPr>
              <a:xfrm>
                <a:off x="3124198"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9" name="Arc 138"/>
              <p:cNvSpPr/>
              <p:nvPr/>
            </p:nvSpPr>
            <p:spPr>
              <a:xfrm rot="10800000">
                <a:off x="3124200"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0" name="Arc 139"/>
              <p:cNvSpPr/>
              <p:nvPr/>
            </p:nvSpPr>
            <p:spPr>
              <a:xfrm>
                <a:off x="3884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1" name="Arc 140"/>
              <p:cNvSpPr/>
              <p:nvPr/>
            </p:nvSpPr>
            <p:spPr>
              <a:xfrm rot="10800000">
                <a:off x="3884609" y="1904987"/>
                <a:ext cx="1901829" cy="1981194"/>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2" name="Arc 141"/>
              <p:cNvSpPr/>
              <p:nvPr/>
            </p:nvSpPr>
            <p:spPr>
              <a:xfrm>
                <a:off x="4646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
        <p:nvSpPr>
          <p:cNvPr id="143" name="Arc 142"/>
          <p:cNvSpPr/>
          <p:nvPr/>
        </p:nvSpPr>
        <p:spPr>
          <a:xfrm rot="915987">
            <a:off x="912897" y="2095524"/>
            <a:ext cx="2340890" cy="1801217"/>
          </a:xfrm>
          <a:prstGeom prst="arc">
            <a:avLst>
              <a:gd name="adj1" fmla="val 12198414"/>
              <a:gd name="adj2" fmla="val 21236391"/>
            </a:avLst>
          </a:prstGeom>
          <a:noFill/>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TextBox 143"/>
          <p:cNvSpPr txBox="1"/>
          <p:nvPr/>
        </p:nvSpPr>
        <p:spPr>
          <a:xfrm>
            <a:off x="644419" y="3893519"/>
            <a:ext cx="788999" cy="369332"/>
          </a:xfrm>
          <a:prstGeom prst="rect">
            <a:avLst/>
          </a:prstGeom>
          <a:noFill/>
        </p:spPr>
        <p:txBody>
          <a:bodyPr wrap="none" rtlCol="0">
            <a:spAutoFit/>
          </a:bodyPr>
          <a:lstStyle/>
          <a:p>
            <a:r>
              <a:rPr lang="en-US" b="1" i="1" dirty="0"/>
              <a:t>Image</a:t>
            </a:r>
          </a:p>
        </p:txBody>
      </p:sp>
      <p:grpSp>
        <p:nvGrpSpPr>
          <p:cNvPr id="145" name="Group 144"/>
          <p:cNvGrpSpPr/>
          <p:nvPr/>
        </p:nvGrpSpPr>
        <p:grpSpPr>
          <a:xfrm>
            <a:off x="405921" y="3288250"/>
            <a:ext cx="864096" cy="925218"/>
            <a:chOff x="1403648" y="2132856"/>
            <a:chExt cx="864096" cy="925218"/>
          </a:xfrm>
        </p:grpSpPr>
        <p:cxnSp>
          <p:nvCxnSpPr>
            <p:cNvPr id="146" name="Straight Arrow Connector 145"/>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49" name="Arc 148"/>
          <p:cNvSpPr/>
          <p:nvPr/>
        </p:nvSpPr>
        <p:spPr>
          <a:xfrm rot="16200000">
            <a:off x="553469" y="2754043"/>
            <a:ext cx="1261596" cy="1038065"/>
          </a:xfrm>
          <a:prstGeom prst="arc">
            <a:avLst>
              <a:gd name="adj1" fmla="val 1708620"/>
              <a:gd name="adj2" fmla="val 8919050"/>
            </a:avLst>
          </a:prstGeom>
          <a:noFill/>
          <a:ln w="31750">
            <a:solidFill>
              <a:schemeClr val="tx1">
                <a:lumMod val="50000"/>
                <a:lumOff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Arc 149"/>
          <p:cNvSpPr/>
          <p:nvPr/>
        </p:nvSpPr>
        <p:spPr>
          <a:xfrm rot="3957175">
            <a:off x="560893" y="3920292"/>
            <a:ext cx="1512763" cy="1495908"/>
          </a:xfrm>
          <a:prstGeom prst="arc">
            <a:avLst>
              <a:gd name="adj1" fmla="val 1364063"/>
              <a:gd name="adj2" fmla="val 8524416"/>
            </a:avLst>
          </a:prstGeom>
          <a:noFill/>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1" name="Group 150"/>
          <p:cNvGrpSpPr/>
          <p:nvPr/>
        </p:nvGrpSpPr>
        <p:grpSpPr>
          <a:xfrm>
            <a:off x="1178922" y="4872451"/>
            <a:ext cx="864096" cy="925218"/>
            <a:chOff x="1403648" y="2132856"/>
            <a:chExt cx="864096" cy="925218"/>
          </a:xfrm>
        </p:grpSpPr>
        <p:cxnSp>
          <p:nvCxnSpPr>
            <p:cNvPr id="152" name="Straight Arrow Connector 151"/>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5" name="TextBox 154"/>
          <p:cNvSpPr txBox="1"/>
          <p:nvPr/>
        </p:nvSpPr>
        <p:spPr>
          <a:xfrm>
            <a:off x="1417908" y="5492937"/>
            <a:ext cx="868251" cy="400110"/>
          </a:xfrm>
          <a:prstGeom prst="rect">
            <a:avLst/>
          </a:prstGeom>
          <a:noFill/>
        </p:spPr>
        <p:txBody>
          <a:bodyPr wrap="none" rtlCol="0">
            <a:spAutoFit/>
          </a:bodyPr>
          <a:lstStyle/>
          <a:p>
            <a:r>
              <a:rPr lang="en-CA" sz="2000" b="1" i="1" dirty="0"/>
              <a:t>Tumor</a:t>
            </a:r>
          </a:p>
        </p:txBody>
      </p:sp>
      <p:grpSp>
        <p:nvGrpSpPr>
          <p:cNvPr id="156" name="Group 155"/>
          <p:cNvGrpSpPr/>
          <p:nvPr/>
        </p:nvGrpSpPr>
        <p:grpSpPr>
          <a:xfrm rot="8305554">
            <a:off x="3175263" y="3641260"/>
            <a:ext cx="376518" cy="185738"/>
            <a:chOff x="2061882" y="762000"/>
            <a:chExt cx="376518" cy="185738"/>
          </a:xfrm>
        </p:grpSpPr>
        <p:sp>
          <p:nvSpPr>
            <p:cNvPr id="157" name="Rectangle 156"/>
            <p:cNvSpPr/>
            <p:nvPr/>
          </p:nvSpPr>
          <p:spPr>
            <a:xfrm>
              <a:off x="2061882" y="762000"/>
              <a:ext cx="376518" cy="185738"/>
            </a:xfrm>
            <a:prstGeom prst="rect">
              <a:avLst/>
            </a:prstGeom>
            <a:solidFill>
              <a:schemeClr val="bg1"/>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8" name="Group 157"/>
            <p:cNvGrpSpPr/>
            <p:nvPr/>
          </p:nvGrpSpPr>
          <p:grpSpPr>
            <a:xfrm>
              <a:off x="2103447" y="794075"/>
              <a:ext cx="301536" cy="124624"/>
              <a:chOff x="1749082" y="1904987"/>
              <a:chExt cx="4037356" cy="1981213"/>
            </a:xfrm>
          </p:grpSpPr>
          <p:sp>
            <p:nvSpPr>
              <p:cNvPr id="159" name="Arc 158"/>
              <p:cNvSpPr/>
              <p:nvPr/>
            </p:nvSpPr>
            <p:spPr>
              <a:xfrm>
                <a:off x="1752600" y="1905000"/>
                <a:ext cx="1752600" cy="1981200"/>
              </a:xfrm>
              <a:prstGeom prst="arc">
                <a:avLst>
                  <a:gd name="adj1" fmla="val 9573404"/>
                  <a:gd name="adj2" fmla="val 16150409"/>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0" name="Arc 159"/>
              <p:cNvSpPr/>
              <p:nvPr/>
            </p:nvSpPr>
            <p:spPr>
              <a:xfrm rot="10800000">
                <a:off x="1749082" y="1905000"/>
                <a:ext cx="1752600" cy="1981200"/>
              </a:xfrm>
              <a:prstGeom prst="arc">
                <a:avLst>
                  <a:gd name="adj1" fmla="val 5362786"/>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1" name="Arc 160"/>
              <p:cNvSpPr/>
              <p:nvPr/>
            </p:nvSpPr>
            <p:spPr>
              <a:xfrm>
                <a:off x="2362199"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2" name="Arc 161"/>
              <p:cNvSpPr/>
              <p:nvPr/>
            </p:nvSpPr>
            <p:spPr>
              <a:xfrm rot="10800000">
                <a:off x="2362201"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3" name="Arc 162"/>
              <p:cNvSpPr/>
              <p:nvPr/>
            </p:nvSpPr>
            <p:spPr>
              <a:xfrm>
                <a:off x="3124198"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4" name="Arc 163"/>
              <p:cNvSpPr/>
              <p:nvPr/>
            </p:nvSpPr>
            <p:spPr>
              <a:xfrm rot="10800000">
                <a:off x="3124200"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5" name="Arc 164"/>
              <p:cNvSpPr/>
              <p:nvPr/>
            </p:nvSpPr>
            <p:spPr>
              <a:xfrm>
                <a:off x="3884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6" name="Arc 165"/>
              <p:cNvSpPr/>
              <p:nvPr/>
            </p:nvSpPr>
            <p:spPr>
              <a:xfrm rot="10800000">
                <a:off x="3884609" y="1904987"/>
                <a:ext cx="1901829" cy="1981194"/>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7" name="Arc 166"/>
              <p:cNvSpPr/>
              <p:nvPr/>
            </p:nvSpPr>
            <p:spPr>
              <a:xfrm>
                <a:off x="4646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
        <p:nvSpPr>
          <p:cNvPr id="168" name="Arc 167"/>
          <p:cNvSpPr/>
          <p:nvPr/>
        </p:nvSpPr>
        <p:spPr>
          <a:xfrm rot="2519322">
            <a:off x="5100639" y="1986442"/>
            <a:ext cx="3724564" cy="3413370"/>
          </a:xfrm>
          <a:prstGeom prst="arc">
            <a:avLst>
              <a:gd name="adj1" fmla="val 11444685"/>
              <a:gd name="adj2" fmla="val 20805584"/>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9" name="Group 168"/>
          <p:cNvGrpSpPr/>
          <p:nvPr/>
        </p:nvGrpSpPr>
        <p:grpSpPr>
          <a:xfrm>
            <a:off x="7002097" y="5564132"/>
            <a:ext cx="864096" cy="925218"/>
            <a:chOff x="1403648" y="2132856"/>
            <a:chExt cx="864096" cy="925218"/>
          </a:xfrm>
        </p:grpSpPr>
        <p:cxnSp>
          <p:nvCxnSpPr>
            <p:cNvPr id="170" name="Straight Arrow Connector 169"/>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73" name="TextBox 172"/>
          <p:cNvSpPr txBox="1"/>
          <p:nvPr/>
        </p:nvSpPr>
        <p:spPr>
          <a:xfrm>
            <a:off x="7383368" y="5683280"/>
            <a:ext cx="561372" cy="369332"/>
          </a:xfrm>
          <a:prstGeom prst="rect">
            <a:avLst/>
          </a:prstGeom>
          <a:noFill/>
        </p:spPr>
        <p:txBody>
          <a:bodyPr wrap="none" rtlCol="0">
            <a:spAutoFit/>
          </a:bodyPr>
          <a:lstStyle/>
          <a:p>
            <a:r>
              <a:rPr lang="en-US" b="1" i="1" dirty="0"/>
              <a:t>RAS</a:t>
            </a:r>
          </a:p>
        </p:txBody>
      </p:sp>
      <p:sp>
        <p:nvSpPr>
          <p:cNvPr id="186" name="Arc 185"/>
          <p:cNvSpPr/>
          <p:nvPr/>
        </p:nvSpPr>
        <p:spPr>
          <a:xfrm rot="7620799">
            <a:off x="7718345" y="5224832"/>
            <a:ext cx="879286" cy="562478"/>
          </a:xfrm>
          <a:prstGeom prst="arc">
            <a:avLst>
              <a:gd name="adj1" fmla="val 12541203"/>
              <a:gd name="adj2" fmla="val 19617560"/>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1374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BC9D-88F9-4080-801C-780666441744}"/>
              </a:ext>
            </a:extLst>
          </p:cNvPr>
          <p:cNvSpPr>
            <a:spLocks noGrp="1"/>
          </p:cNvSpPr>
          <p:nvPr>
            <p:ph type="title"/>
          </p:nvPr>
        </p:nvSpPr>
        <p:spPr/>
        <p:txBody>
          <a:bodyPr>
            <a:normAutofit fontScale="90000"/>
          </a:bodyPr>
          <a:lstStyle/>
          <a:p>
            <a:r>
              <a:rPr lang="en-US" dirty="0"/>
              <a:t>Virtual endoscopy view</a:t>
            </a:r>
            <a:endParaRPr lang="en-CA" dirty="0"/>
          </a:p>
        </p:txBody>
      </p:sp>
      <p:pic>
        <p:nvPicPr>
          <p:cNvPr id="3" name="Picture 2">
            <a:extLst>
              <a:ext uri="{FF2B5EF4-FFF2-40B4-BE49-F238E27FC236}">
                <a16:creationId xmlns:a16="http://schemas.microsoft.com/office/drawing/2014/main" id="{492DF8CE-76B6-4CE5-8CB3-067891EFB974}"/>
              </a:ext>
            </a:extLst>
          </p:cNvPr>
          <p:cNvPicPr>
            <a:picLocks noChangeAspect="1"/>
          </p:cNvPicPr>
          <p:nvPr/>
        </p:nvPicPr>
        <p:blipFill>
          <a:blip r:embed="rId2"/>
          <a:stretch>
            <a:fillRect/>
          </a:stretch>
        </p:blipFill>
        <p:spPr>
          <a:xfrm>
            <a:off x="590885" y="998730"/>
            <a:ext cx="7971260" cy="5606526"/>
          </a:xfrm>
          <a:prstGeom prst="rect">
            <a:avLst/>
          </a:prstGeom>
        </p:spPr>
      </p:pic>
      <p:sp>
        <p:nvSpPr>
          <p:cNvPr id="4" name="Arrow: Right 3">
            <a:extLst>
              <a:ext uri="{FF2B5EF4-FFF2-40B4-BE49-F238E27FC236}">
                <a16:creationId xmlns:a16="http://schemas.microsoft.com/office/drawing/2014/main" id="{7BEF671A-6C39-4251-B105-CD3506884FDE}"/>
              </a:ext>
            </a:extLst>
          </p:cNvPr>
          <p:cNvSpPr/>
          <p:nvPr/>
        </p:nvSpPr>
        <p:spPr>
          <a:xfrm flipH="1">
            <a:off x="2696315" y="2229105"/>
            <a:ext cx="720080" cy="315035"/>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5375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063D-E75B-40DB-9078-3E682C5D948D}"/>
              </a:ext>
            </a:extLst>
          </p:cNvPr>
          <p:cNvSpPr>
            <a:spLocks noGrp="1"/>
          </p:cNvSpPr>
          <p:nvPr>
            <p:ph type="title"/>
          </p:nvPr>
        </p:nvSpPr>
        <p:spPr/>
        <p:txBody>
          <a:bodyPr>
            <a:normAutofit fontScale="90000"/>
          </a:bodyPr>
          <a:lstStyle/>
          <a:p>
            <a:r>
              <a:rPr lang="en-US" dirty="0"/>
              <a:t>Snap camera to centerline</a:t>
            </a:r>
            <a:endParaRPr lang="en-CA" dirty="0"/>
          </a:p>
        </p:txBody>
      </p:sp>
      <p:pic>
        <p:nvPicPr>
          <p:cNvPr id="3" name="Picture 2">
            <a:extLst>
              <a:ext uri="{FF2B5EF4-FFF2-40B4-BE49-F238E27FC236}">
                <a16:creationId xmlns:a16="http://schemas.microsoft.com/office/drawing/2014/main" id="{779A4F20-0E9F-49B3-8343-D6A9E5BEEB7D}"/>
              </a:ext>
            </a:extLst>
          </p:cNvPr>
          <p:cNvPicPr>
            <a:picLocks noChangeAspect="1"/>
          </p:cNvPicPr>
          <p:nvPr/>
        </p:nvPicPr>
        <p:blipFill>
          <a:blip r:embed="rId2"/>
          <a:stretch>
            <a:fillRect/>
          </a:stretch>
        </p:blipFill>
        <p:spPr>
          <a:xfrm>
            <a:off x="578408" y="998730"/>
            <a:ext cx="7987184" cy="5642270"/>
          </a:xfrm>
          <a:prstGeom prst="rect">
            <a:avLst/>
          </a:prstGeom>
        </p:spPr>
      </p:pic>
      <p:sp>
        <p:nvSpPr>
          <p:cNvPr id="4" name="Arrow: Right 3">
            <a:extLst>
              <a:ext uri="{FF2B5EF4-FFF2-40B4-BE49-F238E27FC236}">
                <a16:creationId xmlns:a16="http://schemas.microsoft.com/office/drawing/2014/main" id="{19C2FD85-6C4C-4A92-872E-ADFD88111CCF}"/>
              </a:ext>
            </a:extLst>
          </p:cNvPr>
          <p:cNvSpPr/>
          <p:nvPr/>
        </p:nvSpPr>
        <p:spPr>
          <a:xfrm flipH="1">
            <a:off x="2629165" y="2109687"/>
            <a:ext cx="720080" cy="315035"/>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6785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F0102B7-E225-47B6-A50B-E399056655CF}"/>
              </a:ext>
            </a:extLst>
          </p:cNvPr>
          <p:cNvPicPr>
            <a:picLocks noChangeAspect="1"/>
          </p:cNvPicPr>
          <p:nvPr/>
        </p:nvPicPr>
        <p:blipFill>
          <a:blip r:embed="rId2"/>
          <a:stretch>
            <a:fillRect/>
          </a:stretch>
        </p:blipFill>
        <p:spPr>
          <a:xfrm>
            <a:off x="1961710" y="2005009"/>
            <a:ext cx="2997942" cy="2811404"/>
          </a:xfrm>
          <a:prstGeom prst="rect">
            <a:avLst/>
          </a:prstGeom>
        </p:spPr>
      </p:pic>
      <p:sp>
        <p:nvSpPr>
          <p:cNvPr id="2" name="Title 1">
            <a:extLst>
              <a:ext uri="{FF2B5EF4-FFF2-40B4-BE49-F238E27FC236}">
                <a16:creationId xmlns:a16="http://schemas.microsoft.com/office/drawing/2014/main" id="{5CFCB750-5C2B-4405-80DE-E263DF2FB75D}"/>
              </a:ext>
            </a:extLst>
          </p:cNvPr>
          <p:cNvSpPr>
            <a:spLocks noGrp="1"/>
          </p:cNvSpPr>
          <p:nvPr>
            <p:ph type="title"/>
          </p:nvPr>
        </p:nvSpPr>
        <p:spPr/>
        <p:txBody>
          <a:bodyPr>
            <a:normAutofit fontScale="90000"/>
          </a:bodyPr>
          <a:lstStyle/>
          <a:p>
            <a:r>
              <a:rPr lang="en-US" dirty="0"/>
              <a:t>How would you change this?</a:t>
            </a:r>
            <a:endParaRPr lang="en-CA" dirty="0"/>
          </a:p>
        </p:txBody>
      </p:sp>
      <p:grpSp>
        <p:nvGrpSpPr>
          <p:cNvPr id="3" name="Group 2">
            <a:extLst>
              <a:ext uri="{FF2B5EF4-FFF2-40B4-BE49-F238E27FC236}">
                <a16:creationId xmlns:a16="http://schemas.microsoft.com/office/drawing/2014/main" id="{4442632E-D356-4E86-8DC6-0D15E2A50BD8}"/>
              </a:ext>
            </a:extLst>
          </p:cNvPr>
          <p:cNvGrpSpPr/>
          <p:nvPr/>
        </p:nvGrpSpPr>
        <p:grpSpPr>
          <a:xfrm rot="1000753">
            <a:off x="3381453" y="1916843"/>
            <a:ext cx="864096" cy="925218"/>
            <a:chOff x="1403648" y="2132856"/>
            <a:chExt cx="864096" cy="925218"/>
          </a:xfrm>
        </p:grpSpPr>
        <p:cxnSp>
          <p:nvCxnSpPr>
            <p:cNvPr id="4" name="Straight Arrow Connector 3">
              <a:extLst>
                <a:ext uri="{FF2B5EF4-FFF2-40B4-BE49-F238E27FC236}">
                  <a16:creationId xmlns:a16="http://schemas.microsoft.com/office/drawing/2014/main" id="{7B262FDD-9719-4339-87FA-45A518DE4896}"/>
                </a:ext>
              </a:extLst>
            </p:cNvPr>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F161146-BA11-4CD1-B28A-DE353E51930D}"/>
                </a:ext>
              </a:extLst>
            </p:cNvPr>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E5737F-D6A6-4CE2-9AF9-FBDCFDB78849}"/>
                </a:ext>
              </a:extLst>
            </p:cNvPr>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D067868-5010-444B-93B4-92B32EC0D74D}"/>
              </a:ext>
            </a:extLst>
          </p:cNvPr>
          <p:cNvGrpSpPr/>
          <p:nvPr/>
        </p:nvGrpSpPr>
        <p:grpSpPr>
          <a:xfrm rot="6648418">
            <a:off x="3474345" y="2436251"/>
            <a:ext cx="376518" cy="185738"/>
            <a:chOff x="2061882" y="762000"/>
            <a:chExt cx="376518" cy="185738"/>
          </a:xfrm>
        </p:grpSpPr>
        <p:sp>
          <p:nvSpPr>
            <p:cNvPr id="8" name="Rectangle 7">
              <a:extLst>
                <a:ext uri="{FF2B5EF4-FFF2-40B4-BE49-F238E27FC236}">
                  <a16:creationId xmlns:a16="http://schemas.microsoft.com/office/drawing/2014/main" id="{7FBC08B8-2CEA-4AE6-9395-7C309D9C1D10}"/>
                </a:ext>
              </a:extLst>
            </p:cNvPr>
            <p:cNvSpPr/>
            <p:nvPr/>
          </p:nvSpPr>
          <p:spPr>
            <a:xfrm>
              <a:off x="2061882" y="762000"/>
              <a:ext cx="376518" cy="185738"/>
            </a:xfrm>
            <a:prstGeom prst="rect">
              <a:avLst/>
            </a:prstGeom>
            <a:solidFill>
              <a:schemeClr val="bg1"/>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6D668604-49CE-4E86-ABA8-2C01ED132904}"/>
                </a:ext>
              </a:extLst>
            </p:cNvPr>
            <p:cNvGrpSpPr/>
            <p:nvPr/>
          </p:nvGrpSpPr>
          <p:grpSpPr>
            <a:xfrm>
              <a:off x="2103447" y="794075"/>
              <a:ext cx="301536" cy="124624"/>
              <a:chOff x="1749082" y="1904987"/>
              <a:chExt cx="4037356" cy="1981213"/>
            </a:xfrm>
          </p:grpSpPr>
          <p:sp>
            <p:nvSpPr>
              <p:cNvPr id="10" name="Arc 9">
                <a:extLst>
                  <a:ext uri="{FF2B5EF4-FFF2-40B4-BE49-F238E27FC236}">
                    <a16:creationId xmlns:a16="http://schemas.microsoft.com/office/drawing/2014/main" id="{5A0FDF28-1E2B-4A22-BB76-D1EC7F1AF6C5}"/>
                  </a:ext>
                </a:extLst>
              </p:cNvPr>
              <p:cNvSpPr/>
              <p:nvPr/>
            </p:nvSpPr>
            <p:spPr>
              <a:xfrm>
                <a:off x="1752600" y="1905000"/>
                <a:ext cx="1752600" cy="1981200"/>
              </a:xfrm>
              <a:prstGeom prst="arc">
                <a:avLst>
                  <a:gd name="adj1" fmla="val 9573404"/>
                  <a:gd name="adj2" fmla="val 16150409"/>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Arc 10">
                <a:extLst>
                  <a:ext uri="{FF2B5EF4-FFF2-40B4-BE49-F238E27FC236}">
                    <a16:creationId xmlns:a16="http://schemas.microsoft.com/office/drawing/2014/main" id="{52480210-97A0-4897-9C0C-15DF15521186}"/>
                  </a:ext>
                </a:extLst>
              </p:cNvPr>
              <p:cNvSpPr/>
              <p:nvPr/>
            </p:nvSpPr>
            <p:spPr>
              <a:xfrm rot="10800000">
                <a:off x="1749082" y="1905000"/>
                <a:ext cx="1752600" cy="1981200"/>
              </a:xfrm>
              <a:prstGeom prst="arc">
                <a:avLst>
                  <a:gd name="adj1" fmla="val 5362786"/>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Arc 11">
                <a:extLst>
                  <a:ext uri="{FF2B5EF4-FFF2-40B4-BE49-F238E27FC236}">
                    <a16:creationId xmlns:a16="http://schemas.microsoft.com/office/drawing/2014/main" id="{8A5315F1-60E8-41CD-9394-A711A4E4FD24}"/>
                  </a:ext>
                </a:extLst>
              </p:cNvPr>
              <p:cNvSpPr/>
              <p:nvPr/>
            </p:nvSpPr>
            <p:spPr>
              <a:xfrm>
                <a:off x="2362199"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10AB99B0-16AE-4DE6-8624-2C20CDECC681}"/>
                  </a:ext>
                </a:extLst>
              </p:cNvPr>
              <p:cNvSpPr/>
              <p:nvPr/>
            </p:nvSpPr>
            <p:spPr>
              <a:xfrm rot="10800000">
                <a:off x="2362201"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Arc 13">
                <a:extLst>
                  <a:ext uri="{FF2B5EF4-FFF2-40B4-BE49-F238E27FC236}">
                    <a16:creationId xmlns:a16="http://schemas.microsoft.com/office/drawing/2014/main" id="{08F447EB-A3C1-4EF1-ABDE-B4EE9D493F18}"/>
                  </a:ext>
                </a:extLst>
              </p:cNvPr>
              <p:cNvSpPr/>
              <p:nvPr/>
            </p:nvSpPr>
            <p:spPr>
              <a:xfrm>
                <a:off x="3124198"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Arc 14">
                <a:extLst>
                  <a:ext uri="{FF2B5EF4-FFF2-40B4-BE49-F238E27FC236}">
                    <a16:creationId xmlns:a16="http://schemas.microsoft.com/office/drawing/2014/main" id="{6970BF19-D318-40C3-9302-F4831A1B71FA}"/>
                  </a:ext>
                </a:extLst>
              </p:cNvPr>
              <p:cNvSpPr/>
              <p:nvPr/>
            </p:nvSpPr>
            <p:spPr>
              <a:xfrm rot="10800000">
                <a:off x="3124200"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FD28A9F-6932-47CC-8C92-6847489E5F6B}"/>
                  </a:ext>
                </a:extLst>
              </p:cNvPr>
              <p:cNvSpPr/>
              <p:nvPr/>
            </p:nvSpPr>
            <p:spPr>
              <a:xfrm>
                <a:off x="3884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7" name="Arc 16">
                <a:extLst>
                  <a:ext uri="{FF2B5EF4-FFF2-40B4-BE49-F238E27FC236}">
                    <a16:creationId xmlns:a16="http://schemas.microsoft.com/office/drawing/2014/main" id="{0A5AF4B9-064C-4F02-825B-EF06E646125A}"/>
                  </a:ext>
                </a:extLst>
              </p:cNvPr>
              <p:cNvSpPr/>
              <p:nvPr/>
            </p:nvSpPr>
            <p:spPr>
              <a:xfrm rot="10800000">
                <a:off x="3884609" y="1904987"/>
                <a:ext cx="1901829" cy="1981194"/>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Arc 17">
                <a:extLst>
                  <a:ext uri="{FF2B5EF4-FFF2-40B4-BE49-F238E27FC236}">
                    <a16:creationId xmlns:a16="http://schemas.microsoft.com/office/drawing/2014/main" id="{DDA131F1-04B8-4DB3-87B6-D9352AEA3A06}"/>
                  </a:ext>
                </a:extLst>
              </p:cNvPr>
              <p:cNvSpPr/>
              <p:nvPr/>
            </p:nvSpPr>
            <p:spPr>
              <a:xfrm>
                <a:off x="4646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grpSp>
        <p:nvGrpSpPr>
          <p:cNvPr id="20" name="Group 19">
            <a:extLst>
              <a:ext uri="{FF2B5EF4-FFF2-40B4-BE49-F238E27FC236}">
                <a16:creationId xmlns:a16="http://schemas.microsoft.com/office/drawing/2014/main" id="{9D269CBC-259F-454C-89CB-8A67A5EDBBD2}"/>
              </a:ext>
            </a:extLst>
          </p:cNvPr>
          <p:cNvGrpSpPr/>
          <p:nvPr/>
        </p:nvGrpSpPr>
        <p:grpSpPr>
          <a:xfrm>
            <a:off x="6859886" y="3241240"/>
            <a:ext cx="864096" cy="925218"/>
            <a:chOff x="1403648" y="2132856"/>
            <a:chExt cx="864096" cy="925218"/>
          </a:xfrm>
        </p:grpSpPr>
        <p:cxnSp>
          <p:nvCxnSpPr>
            <p:cNvPr id="21" name="Straight Arrow Connector 20">
              <a:extLst>
                <a:ext uri="{FF2B5EF4-FFF2-40B4-BE49-F238E27FC236}">
                  <a16:creationId xmlns:a16="http://schemas.microsoft.com/office/drawing/2014/main" id="{27CC45F4-810D-4504-B13F-9719BEF41FC0}"/>
                </a:ext>
              </a:extLst>
            </p:cNvPr>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377C2E6-9DD9-4CA1-816F-989A5E360784}"/>
                </a:ext>
              </a:extLst>
            </p:cNvPr>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DEF9B6E-4C4A-43CB-9C43-E97D6340E6DB}"/>
                </a:ext>
              </a:extLst>
            </p:cNvPr>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569B7A5D-C0B4-4BFA-A82D-CED59B818ED8}"/>
              </a:ext>
            </a:extLst>
          </p:cNvPr>
          <p:cNvSpPr txBox="1"/>
          <p:nvPr/>
        </p:nvSpPr>
        <p:spPr>
          <a:xfrm>
            <a:off x="7260400" y="3363542"/>
            <a:ext cx="1133324" cy="369332"/>
          </a:xfrm>
          <a:prstGeom prst="rect">
            <a:avLst/>
          </a:prstGeom>
          <a:noFill/>
        </p:spPr>
        <p:txBody>
          <a:bodyPr wrap="none" rtlCol="0">
            <a:spAutoFit/>
          </a:bodyPr>
          <a:lstStyle/>
          <a:p>
            <a:r>
              <a:rPr lang="en-US" b="1" i="1" dirty="0"/>
              <a:t>Reference</a:t>
            </a:r>
          </a:p>
        </p:txBody>
      </p:sp>
      <p:sp>
        <p:nvSpPr>
          <p:cNvPr id="25" name="TextBox 24">
            <a:extLst>
              <a:ext uri="{FF2B5EF4-FFF2-40B4-BE49-F238E27FC236}">
                <a16:creationId xmlns:a16="http://schemas.microsoft.com/office/drawing/2014/main" id="{C7998069-9741-46FA-A44E-3278D61511C5}"/>
              </a:ext>
            </a:extLst>
          </p:cNvPr>
          <p:cNvSpPr txBox="1"/>
          <p:nvPr/>
        </p:nvSpPr>
        <p:spPr>
          <a:xfrm>
            <a:off x="4527196" y="2164986"/>
            <a:ext cx="1014573" cy="369332"/>
          </a:xfrm>
          <a:prstGeom prst="rect">
            <a:avLst/>
          </a:prstGeom>
          <a:noFill/>
        </p:spPr>
        <p:txBody>
          <a:bodyPr wrap="none" rtlCol="0">
            <a:spAutoFit/>
          </a:bodyPr>
          <a:lstStyle/>
          <a:p>
            <a:r>
              <a:rPr lang="en-US" b="1" i="1" dirty="0"/>
              <a:t>Catheter</a:t>
            </a:r>
          </a:p>
        </p:txBody>
      </p:sp>
      <p:sp>
        <p:nvSpPr>
          <p:cNvPr id="26" name="Arc 25">
            <a:extLst>
              <a:ext uri="{FF2B5EF4-FFF2-40B4-BE49-F238E27FC236}">
                <a16:creationId xmlns:a16="http://schemas.microsoft.com/office/drawing/2014/main" id="{2E5E796C-A1B7-478D-B0CD-CA2A17DA8DD1}"/>
              </a:ext>
            </a:extLst>
          </p:cNvPr>
          <p:cNvSpPr/>
          <p:nvPr/>
        </p:nvSpPr>
        <p:spPr>
          <a:xfrm rot="1919600">
            <a:off x="4852552" y="2130581"/>
            <a:ext cx="2529623" cy="2104843"/>
          </a:xfrm>
          <a:prstGeom prst="arc">
            <a:avLst>
              <a:gd name="adj1" fmla="val 12541203"/>
              <a:gd name="adj2" fmla="val 19617560"/>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C0A029EE-C714-482B-8A20-14FD751B6BDD}"/>
              </a:ext>
            </a:extLst>
          </p:cNvPr>
          <p:cNvGrpSpPr/>
          <p:nvPr/>
        </p:nvGrpSpPr>
        <p:grpSpPr>
          <a:xfrm rot="17525915">
            <a:off x="3066216" y="2995798"/>
            <a:ext cx="590132" cy="322293"/>
            <a:chOff x="1440148" y="2905984"/>
            <a:chExt cx="590132" cy="322293"/>
          </a:xfrm>
        </p:grpSpPr>
        <p:sp>
          <p:nvSpPr>
            <p:cNvPr id="27" name="Rectangle 26">
              <a:extLst>
                <a:ext uri="{FF2B5EF4-FFF2-40B4-BE49-F238E27FC236}">
                  <a16:creationId xmlns:a16="http://schemas.microsoft.com/office/drawing/2014/main" id="{5875F89E-8218-4DFD-BAE4-D668C5B84B07}"/>
                </a:ext>
              </a:extLst>
            </p:cNvPr>
            <p:cNvSpPr/>
            <p:nvPr/>
          </p:nvSpPr>
          <p:spPr>
            <a:xfrm>
              <a:off x="1440148" y="2905984"/>
              <a:ext cx="431552" cy="322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Isosceles Triangle 27">
              <a:extLst>
                <a:ext uri="{FF2B5EF4-FFF2-40B4-BE49-F238E27FC236}">
                  <a16:creationId xmlns:a16="http://schemas.microsoft.com/office/drawing/2014/main" id="{59C3A51D-E78E-4974-BBB4-44A472E101D9}"/>
                </a:ext>
              </a:extLst>
            </p:cNvPr>
            <p:cNvSpPr/>
            <p:nvPr/>
          </p:nvSpPr>
          <p:spPr>
            <a:xfrm rot="16200000">
              <a:off x="1800370" y="2954112"/>
              <a:ext cx="244392" cy="2154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F8EC0603-8B13-481F-AF84-FBB6A144C00C}"/>
              </a:ext>
            </a:extLst>
          </p:cNvPr>
          <p:cNvGrpSpPr/>
          <p:nvPr/>
        </p:nvGrpSpPr>
        <p:grpSpPr>
          <a:xfrm rot="1300350">
            <a:off x="2990905" y="2935814"/>
            <a:ext cx="864096" cy="925218"/>
            <a:chOff x="1403648" y="2132856"/>
            <a:chExt cx="864096" cy="925218"/>
          </a:xfrm>
        </p:grpSpPr>
        <p:cxnSp>
          <p:nvCxnSpPr>
            <p:cNvPr id="31" name="Straight Arrow Connector 30">
              <a:extLst>
                <a:ext uri="{FF2B5EF4-FFF2-40B4-BE49-F238E27FC236}">
                  <a16:creationId xmlns:a16="http://schemas.microsoft.com/office/drawing/2014/main" id="{89FFC1FA-F423-475A-B31D-9010F18B2357}"/>
                </a:ext>
              </a:extLst>
            </p:cNvPr>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C3EC1A-141C-40B7-83AC-F2347D4B1385}"/>
                </a:ext>
              </a:extLst>
            </p:cNvPr>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79BA39-B955-4751-A63D-24D6D9C3D0AE}"/>
                </a:ext>
              </a:extLst>
            </p:cNvPr>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B0E96CE0-FCD1-40B8-B114-F78D3E792E3B}"/>
              </a:ext>
            </a:extLst>
          </p:cNvPr>
          <p:cNvSpPr txBox="1"/>
          <p:nvPr/>
        </p:nvSpPr>
        <p:spPr>
          <a:xfrm>
            <a:off x="2216744" y="3149519"/>
            <a:ext cx="930063" cy="369332"/>
          </a:xfrm>
          <a:prstGeom prst="rect">
            <a:avLst/>
          </a:prstGeom>
          <a:noFill/>
        </p:spPr>
        <p:txBody>
          <a:bodyPr wrap="none" rtlCol="0">
            <a:spAutoFit/>
          </a:bodyPr>
          <a:lstStyle/>
          <a:p>
            <a:r>
              <a:rPr lang="en-US" b="1" i="1" dirty="0"/>
              <a:t>Camera</a:t>
            </a:r>
          </a:p>
        </p:txBody>
      </p:sp>
      <p:sp>
        <p:nvSpPr>
          <p:cNvPr id="35" name="Arc 34">
            <a:extLst>
              <a:ext uri="{FF2B5EF4-FFF2-40B4-BE49-F238E27FC236}">
                <a16:creationId xmlns:a16="http://schemas.microsoft.com/office/drawing/2014/main" id="{E6A335B1-8104-4D72-9050-33661C45755E}"/>
              </a:ext>
            </a:extLst>
          </p:cNvPr>
          <p:cNvSpPr/>
          <p:nvPr/>
        </p:nvSpPr>
        <p:spPr>
          <a:xfrm rot="18850598">
            <a:off x="2432365" y="2219972"/>
            <a:ext cx="1691065" cy="1507369"/>
          </a:xfrm>
          <a:prstGeom prst="arc">
            <a:avLst>
              <a:gd name="adj1" fmla="val 12905761"/>
              <a:gd name="adj2" fmla="val 20105938"/>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Oval 35">
            <a:extLst>
              <a:ext uri="{FF2B5EF4-FFF2-40B4-BE49-F238E27FC236}">
                <a16:creationId xmlns:a16="http://schemas.microsoft.com/office/drawing/2014/main" id="{D5DF7D14-9589-4C0B-8032-4817149B3BD6}"/>
              </a:ext>
            </a:extLst>
          </p:cNvPr>
          <p:cNvSpPr/>
          <p:nvPr/>
        </p:nvSpPr>
        <p:spPr>
          <a:xfrm>
            <a:off x="2861810" y="4554125"/>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a:extLst>
              <a:ext uri="{FF2B5EF4-FFF2-40B4-BE49-F238E27FC236}">
                <a16:creationId xmlns:a16="http://schemas.microsoft.com/office/drawing/2014/main" id="{E62AA8BB-706E-4E37-865D-F5BBAF65ECCE}"/>
              </a:ext>
            </a:extLst>
          </p:cNvPr>
          <p:cNvSpPr/>
          <p:nvPr/>
        </p:nvSpPr>
        <p:spPr>
          <a:xfrm>
            <a:off x="3218998" y="4135009"/>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A88012D3-4D8E-4EEB-92D5-E974721F62A4}"/>
              </a:ext>
            </a:extLst>
          </p:cNvPr>
          <p:cNvSpPr/>
          <p:nvPr/>
        </p:nvSpPr>
        <p:spPr>
          <a:xfrm>
            <a:off x="3576186" y="3715893"/>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2844917F-360A-435A-A1C4-E69B04CD57F7}"/>
              </a:ext>
            </a:extLst>
          </p:cNvPr>
          <p:cNvSpPr/>
          <p:nvPr/>
        </p:nvSpPr>
        <p:spPr>
          <a:xfrm>
            <a:off x="3828145" y="3205209"/>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47DD2D5C-6204-4D5E-AE88-72B474E2596C}"/>
              </a:ext>
            </a:extLst>
          </p:cNvPr>
          <p:cNvSpPr/>
          <p:nvPr/>
        </p:nvSpPr>
        <p:spPr>
          <a:xfrm>
            <a:off x="3953581" y="2655465"/>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a:extLst>
              <a:ext uri="{FF2B5EF4-FFF2-40B4-BE49-F238E27FC236}">
                <a16:creationId xmlns:a16="http://schemas.microsoft.com/office/drawing/2014/main" id="{DCD965D1-BE0A-44DA-83BB-385789F0A925}"/>
              </a:ext>
            </a:extLst>
          </p:cNvPr>
          <p:cNvSpPr/>
          <p:nvPr/>
        </p:nvSpPr>
        <p:spPr>
          <a:xfrm>
            <a:off x="4079017" y="2105721"/>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5" name="Picture 44">
            <a:extLst>
              <a:ext uri="{FF2B5EF4-FFF2-40B4-BE49-F238E27FC236}">
                <a16:creationId xmlns:a16="http://schemas.microsoft.com/office/drawing/2014/main" id="{8489255F-F2ED-4150-951C-46D5A0814B0B}"/>
              </a:ext>
            </a:extLst>
          </p:cNvPr>
          <p:cNvPicPr>
            <a:picLocks noChangeAspect="1"/>
          </p:cNvPicPr>
          <p:nvPr/>
        </p:nvPicPr>
        <p:blipFill>
          <a:blip r:embed="rId3"/>
          <a:stretch>
            <a:fillRect/>
          </a:stretch>
        </p:blipFill>
        <p:spPr>
          <a:xfrm>
            <a:off x="3964808" y="4244362"/>
            <a:ext cx="1303754" cy="974699"/>
          </a:xfrm>
          <a:prstGeom prst="rect">
            <a:avLst/>
          </a:prstGeom>
        </p:spPr>
      </p:pic>
      <p:sp>
        <p:nvSpPr>
          <p:cNvPr id="46" name="TextBox 45">
            <a:extLst>
              <a:ext uri="{FF2B5EF4-FFF2-40B4-BE49-F238E27FC236}">
                <a16:creationId xmlns:a16="http://schemas.microsoft.com/office/drawing/2014/main" id="{0665EC3D-43AA-447A-8485-728FADD121C5}"/>
              </a:ext>
            </a:extLst>
          </p:cNvPr>
          <p:cNvSpPr txBox="1"/>
          <p:nvPr/>
        </p:nvSpPr>
        <p:spPr>
          <a:xfrm>
            <a:off x="5244305" y="4573109"/>
            <a:ext cx="561372" cy="369332"/>
          </a:xfrm>
          <a:prstGeom prst="rect">
            <a:avLst/>
          </a:prstGeom>
          <a:noFill/>
        </p:spPr>
        <p:txBody>
          <a:bodyPr wrap="none" rtlCol="0">
            <a:spAutoFit/>
          </a:bodyPr>
          <a:lstStyle/>
          <a:p>
            <a:r>
              <a:rPr lang="en-US" b="1" i="1" dirty="0"/>
              <a:t>RAS</a:t>
            </a:r>
          </a:p>
        </p:txBody>
      </p:sp>
      <p:sp>
        <p:nvSpPr>
          <p:cNvPr id="47" name="Arc 46">
            <a:extLst>
              <a:ext uri="{FF2B5EF4-FFF2-40B4-BE49-F238E27FC236}">
                <a16:creationId xmlns:a16="http://schemas.microsoft.com/office/drawing/2014/main" id="{19D90A04-0FB3-40EB-A81D-A1BB0D937BA0}"/>
              </a:ext>
            </a:extLst>
          </p:cNvPr>
          <p:cNvSpPr/>
          <p:nvPr/>
        </p:nvSpPr>
        <p:spPr>
          <a:xfrm rot="8903866">
            <a:off x="5514302" y="3418727"/>
            <a:ext cx="1880943" cy="1401194"/>
          </a:xfrm>
          <a:prstGeom prst="arc">
            <a:avLst>
              <a:gd name="adj1" fmla="val 12541203"/>
              <a:gd name="adj2" fmla="val 20461070"/>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43974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F0102B7-E225-47B6-A50B-E399056655CF}"/>
              </a:ext>
            </a:extLst>
          </p:cNvPr>
          <p:cNvPicPr>
            <a:picLocks noChangeAspect="1"/>
          </p:cNvPicPr>
          <p:nvPr/>
        </p:nvPicPr>
        <p:blipFill>
          <a:blip r:embed="rId2"/>
          <a:stretch>
            <a:fillRect/>
          </a:stretch>
        </p:blipFill>
        <p:spPr>
          <a:xfrm>
            <a:off x="1961710" y="2005009"/>
            <a:ext cx="2997942" cy="2811404"/>
          </a:xfrm>
          <a:prstGeom prst="rect">
            <a:avLst/>
          </a:prstGeom>
        </p:spPr>
      </p:pic>
      <p:sp>
        <p:nvSpPr>
          <p:cNvPr id="2" name="Title 1">
            <a:extLst>
              <a:ext uri="{FF2B5EF4-FFF2-40B4-BE49-F238E27FC236}">
                <a16:creationId xmlns:a16="http://schemas.microsoft.com/office/drawing/2014/main" id="{5CFCB750-5C2B-4405-80DE-E263DF2FB75D}"/>
              </a:ext>
            </a:extLst>
          </p:cNvPr>
          <p:cNvSpPr>
            <a:spLocks noGrp="1"/>
          </p:cNvSpPr>
          <p:nvPr>
            <p:ph type="title"/>
          </p:nvPr>
        </p:nvSpPr>
        <p:spPr/>
        <p:txBody>
          <a:bodyPr>
            <a:normAutofit fontScale="90000"/>
          </a:bodyPr>
          <a:lstStyle/>
          <a:p>
            <a:r>
              <a:rPr lang="en-US" dirty="0"/>
              <a:t>Adding snap to camera transform</a:t>
            </a:r>
            <a:endParaRPr lang="en-CA" dirty="0"/>
          </a:p>
        </p:txBody>
      </p:sp>
      <p:grpSp>
        <p:nvGrpSpPr>
          <p:cNvPr id="3" name="Group 2">
            <a:extLst>
              <a:ext uri="{FF2B5EF4-FFF2-40B4-BE49-F238E27FC236}">
                <a16:creationId xmlns:a16="http://schemas.microsoft.com/office/drawing/2014/main" id="{4442632E-D356-4E86-8DC6-0D15E2A50BD8}"/>
              </a:ext>
            </a:extLst>
          </p:cNvPr>
          <p:cNvGrpSpPr/>
          <p:nvPr/>
        </p:nvGrpSpPr>
        <p:grpSpPr>
          <a:xfrm rot="1000753">
            <a:off x="3381453" y="1916843"/>
            <a:ext cx="864096" cy="925218"/>
            <a:chOff x="1403648" y="2132856"/>
            <a:chExt cx="864096" cy="925218"/>
          </a:xfrm>
        </p:grpSpPr>
        <p:cxnSp>
          <p:nvCxnSpPr>
            <p:cNvPr id="4" name="Straight Arrow Connector 3">
              <a:extLst>
                <a:ext uri="{FF2B5EF4-FFF2-40B4-BE49-F238E27FC236}">
                  <a16:creationId xmlns:a16="http://schemas.microsoft.com/office/drawing/2014/main" id="{7B262FDD-9719-4339-87FA-45A518DE4896}"/>
                </a:ext>
              </a:extLst>
            </p:cNvPr>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F161146-BA11-4CD1-B28A-DE353E51930D}"/>
                </a:ext>
              </a:extLst>
            </p:cNvPr>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E5737F-D6A6-4CE2-9AF9-FBDCFDB78849}"/>
                </a:ext>
              </a:extLst>
            </p:cNvPr>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D067868-5010-444B-93B4-92B32EC0D74D}"/>
              </a:ext>
            </a:extLst>
          </p:cNvPr>
          <p:cNvGrpSpPr/>
          <p:nvPr/>
        </p:nvGrpSpPr>
        <p:grpSpPr>
          <a:xfrm rot="6648418">
            <a:off x="3474345" y="2436251"/>
            <a:ext cx="376518" cy="185738"/>
            <a:chOff x="2061882" y="762000"/>
            <a:chExt cx="376518" cy="185738"/>
          </a:xfrm>
        </p:grpSpPr>
        <p:sp>
          <p:nvSpPr>
            <p:cNvPr id="8" name="Rectangle 7">
              <a:extLst>
                <a:ext uri="{FF2B5EF4-FFF2-40B4-BE49-F238E27FC236}">
                  <a16:creationId xmlns:a16="http://schemas.microsoft.com/office/drawing/2014/main" id="{7FBC08B8-2CEA-4AE6-9395-7C309D9C1D10}"/>
                </a:ext>
              </a:extLst>
            </p:cNvPr>
            <p:cNvSpPr/>
            <p:nvPr/>
          </p:nvSpPr>
          <p:spPr>
            <a:xfrm>
              <a:off x="2061882" y="762000"/>
              <a:ext cx="376518" cy="185738"/>
            </a:xfrm>
            <a:prstGeom prst="rect">
              <a:avLst/>
            </a:prstGeom>
            <a:solidFill>
              <a:schemeClr val="bg1"/>
            </a:solid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6D668604-49CE-4E86-ABA8-2C01ED132904}"/>
                </a:ext>
              </a:extLst>
            </p:cNvPr>
            <p:cNvGrpSpPr/>
            <p:nvPr/>
          </p:nvGrpSpPr>
          <p:grpSpPr>
            <a:xfrm>
              <a:off x="2103447" y="794075"/>
              <a:ext cx="301536" cy="124624"/>
              <a:chOff x="1749082" y="1904987"/>
              <a:chExt cx="4037356" cy="1981213"/>
            </a:xfrm>
          </p:grpSpPr>
          <p:sp>
            <p:nvSpPr>
              <p:cNvPr id="10" name="Arc 9">
                <a:extLst>
                  <a:ext uri="{FF2B5EF4-FFF2-40B4-BE49-F238E27FC236}">
                    <a16:creationId xmlns:a16="http://schemas.microsoft.com/office/drawing/2014/main" id="{5A0FDF28-1E2B-4A22-BB76-D1EC7F1AF6C5}"/>
                  </a:ext>
                </a:extLst>
              </p:cNvPr>
              <p:cNvSpPr/>
              <p:nvPr/>
            </p:nvSpPr>
            <p:spPr>
              <a:xfrm>
                <a:off x="1752600" y="1905000"/>
                <a:ext cx="1752600" cy="1981200"/>
              </a:xfrm>
              <a:prstGeom prst="arc">
                <a:avLst>
                  <a:gd name="adj1" fmla="val 9573404"/>
                  <a:gd name="adj2" fmla="val 16150409"/>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Arc 10">
                <a:extLst>
                  <a:ext uri="{FF2B5EF4-FFF2-40B4-BE49-F238E27FC236}">
                    <a16:creationId xmlns:a16="http://schemas.microsoft.com/office/drawing/2014/main" id="{52480210-97A0-4897-9C0C-15DF15521186}"/>
                  </a:ext>
                </a:extLst>
              </p:cNvPr>
              <p:cNvSpPr/>
              <p:nvPr/>
            </p:nvSpPr>
            <p:spPr>
              <a:xfrm rot="10800000">
                <a:off x="1749082" y="1905000"/>
                <a:ext cx="1752600" cy="1981200"/>
              </a:xfrm>
              <a:prstGeom prst="arc">
                <a:avLst>
                  <a:gd name="adj1" fmla="val 5362786"/>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Arc 11">
                <a:extLst>
                  <a:ext uri="{FF2B5EF4-FFF2-40B4-BE49-F238E27FC236}">
                    <a16:creationId xmlns:a16="http://schemas.microsoft.com/office/drawing/2014/main" id="{8A5315F1-60E8-41CD-9394-A711A4E4FD24}"/>
                  </a:ext>
                </a:extLst>
              </p:cNvPr>
              <p:cNvSpPr/>
              <p:nvPr/>
            </p:nvSpPr>
            <p:spPr>
              <a:xfrm>
                <a:off x="2362199"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10AB99B0-16AE-4DE6-8624-2C20CDECC681}"/>
                  </a:ext>
                </a:extLst>
              </p:cNvPr>
              <p:cNvSpPr/>
              <p:nvPr/>
            </p:nvSpPr>
            <p:spPr>
              <a:xfrm rot="10800000">
                <a:off x="2362201"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Arc 13">
                <a:extLst>
                  <a:ext uri="{FF2B5EF4-FFF2-40B4-BE49-F238E27FC236}">
                    <a16:creationId xmlns:a16="http://schemas.microsoft.com/office/drawing/2014/main" id="{08F447EB-A3C1-4EF1-ABDE-B4EE9D493F18}"/>
                  </a:ext>
                </a:extLst>
              </p:cNvPr>
              <p:cNvSpPr/>
              <p:nvPr/>
            </p:nvSpPr>
            <p:spPr>
              <a:xfrm>
                <a:off x="3124198"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Arc 14">
                <a:extLst>
                  <a:ext uri="{FF2B5EF4-FFF2-40B4-BE49-F238E27FC236}">
                    <a16:creationId xmlns:a16="http://schemas.microsoft.com/office/drawing/2014/main" id="{6970BF19-D318-40C3-9302-F4831A1B71FA}"/>
                  </a:ext>
                </a:extLst>
              </p:cNvPr>
              <p:cNvSpPr/>
              <p:nvPr/>
            </p:nvSpPr>
            <p:spPr>
              <a:xfrm rot="10800000">
                <a:off x="3124200" y="1905000"/>
                <a:ext cx="1901825" cy="1981200"/>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FD28A9F-6932-47CC-8C92-6847489E5F6B}"/>
                  </a:ext>
                </a:extLst>
              </p:cNvPr>
              <p:cNvSpPr/>
              <p:nvPr/>
            </p:nvSpPr>
            <p:spPr>
              <a:xfrm>
                <a:off x="3884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7" name="Arc 16">
                <a:extLst>
                  <a:ext uri="{FF2B5EF4-FFF2-40B4-BE49-F238E27FC236}">
                    <a16:creationId xmlns:a16="http://schemas.microsoft.com/office/drawing/2014/main" id="{0A5AF4B9-064C-4F02-825B-EF06E646125A}"/>
                  </a:ext>
                </a:extLst>
              </p:cNvPr>
              <p:cNvSpPr/>
              <p:nvPr/>
            </p:nvSpPr>
            <p:spPr>
              <a:xfrm rot="10800000">
                <a:off x="3884609" y="1904987"/>
                <a:ext cx="1901829" cy="1981194"/>
              </a:xfrm>
              <a:prstGeom prst="arc">
                <a:avLst>
                  <a:gd name="adj1" fmla="val 21593745"/>
                  <a:gd name="adj2" fmla="val 10777397"/>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Arc 17">
                <a:extLst>
                  <a:ext uri="{FF2B5EF4-FFF2-40B4-BE49-F238E27FC236}">
                    <a16:creationId xmlns:a16="http://schemas.microsoft.com/office/drawing/2014/main" id="{DDA131F1-04B8-4DB3-87B6-D9352AEA3A06}"/>
                  </a:ext>
                </a:extLst>
              </p:cNvPr>
              <p:cNvSpPr/>
              <p:nvPr/>
            </p:nvSpPr>
            <p:spPr>
              <a:xfrm>
                <a:off x="4646610" y="1905000"/>
                <a:ext cx="1139825" cy="1981200"/>
              </a:xfrm>
              <a:prstGeom prst="arc">
                <a:avLst>
                  <a:gd name="adj1" fmla="val 21575417"/>
                  <a:gd name="adj2" fmla="val 10827042"/>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
        <p:nvSpPr>
          <p:cNvPr id="25" name="TextBox 24">
            <a:extLst>
              <a:ext uri="{FF2B5EF4-FFF2-40B4-BE49-F238E27FC236}">
                <a16:creationId xmlns:a16="http://schemas.microsoft.com/office/drawing/2014/main" id="{C7998069-9741-46FA-A44E-3278D61511C5}"/>
              </a:ext>
            </a:extLst>
          </p:cNvPr>
          <p:cNvSpPr txBox="1"/>
          <p:nvPr/>
        </p:nvSpPr>
        <p:spPr>
          <a:xfrm>
            <a:off x="3813137" y="1538805"/>
            <a:ext cx="1014573" cy="369332"/>
          </a:xfrm>
          <a:prstGeom prst="rect">
            <a:avLst/>
          </a:prstGeom>
          <a:noFill/>
        </p:spPr>
        <p:txBody>
          <a:bodyPr wrap="none" rtlCol="0">
            <a:spAutoFit/>
          </a:bodyPr>
          <a:lstStyle/>
          <a:p>
            <a:r>
              <a:rPr lang="en-US" b="1" i="1" dirty="0"/>
              <a:t>Catheter</a:t>
            </a:r>
          </a:p>
        </p:txBody>
      </p:sp>
      <p:grpSp>
        <p:nvGrpSpPr>
          <p:cNvPr id="29" name="Group 28">
            <a:extLst>
              <a:ext uri="{FF2B5EF4-FFF2-40B4-BE49-F238E27FC236}">
                <a16:creationId xmlns:a16="http://schemas.microsoft.com/office/drawing/2014/main" id="{C0A029EE-C714-482B-8A20-14FD751B6BDD}"/>
              </a:ext>
            </a:extLst>
          </p:cNvPr>
          <p:cNvGrpSpPr/>
          <p:nvPr/>
        </p:nvGrpSpPr>
        <p:grpSpPr>
          <a:xfrm rot="17525915">
            <a:off x="3405899" y="3071269"/>
            <a:ext cx="590132" cy="322293"/>
            <a:chOff x="1440148" y="2905984"/>
            <a:chExt cx="590132" cy="322293"/>
          </a:xfrm>
        </p:grpSpPr>
        <p:sp>
          <p:nvSpPr>
            <p:cNvPr id="27" name="Rectangle 26">
              <a:extLst>
                <a:ext uri="{FF2B5EF4-FFF2-40B4-BE49-F238E27FC236}">
                  <a16:creationId xmlns:a16="http://schemas.microsoft.com/office/drawing/2014/main" id="{5875F89E-8218-4DFD-BAE4-D668C5B84B07}"/>
                </a:ext>
              </a:extLst>
            </p:cNvPr>
            <p:cNvSpPr/>
            <p:nvPr/>
          </p:nvSpPr>
          <p:spPr>
            <a:xfrm>
              <a:off x="1440148" y="2905984"/>
              <a:ext cx="431552" cy="322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Isosceles Triangle 27">
              <a:extLst>
                <a:ext uri="{FF2B5EF4-FFF2-40B4-BE49-F238E27FC236}">
                  <a16:creationId xmlns:a16="http://schemas.microsoft.com/office/drawing/2014/main" id="{59C3A51D-E78E-4974-BBB4-44A472E101D9}"/>
                </a:ext>
              </a:extLst>
            </p:cNvPr>
            <p:cNvSpPr/>
            <p:nvPr/>
          </p:nvSpPr>
          <p:spPr>
            <a:xfrm rot="16200000">
              <a:off x="1800370" y="2954112"/>
              <a:ext cx="244392" cy="2154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F8EC0603-8B13-481F-AF84-FBB6A144C00C}"/>
              </a:ext>
            </a:extLst>
          </p:cNvPr>
          <p:cNvGrpSpPr/>
          <p:nvPr/>
        </p:nvGrpSpPr>
        <p:grpSpPr>
          <a:xfrm rot="1300350">
            <a:off x="3339636" y="3003954"/>
            <a:ext cx="864096" cy="925218"/>
            <a:chOff x="1403648" y="2132856"/>
            <a:chExt cx="864096" cy="925218"/>
          </a:xfrm>
        </p:grpSpPr>
        <p:cxnSp>
          <p:nvCxnSpPr>
            <p:cNvPr id="31" name="Straight Arrow Connector 30">
              <a:extLst>
                <a:ext uri="{FF2B5EF4-FFF2-40B4-BE49-F238E27FC236}">
                  <a16:creationId xmlns:a16="http://schemas.microsoft.com/office/drawing/2014/main" id="{89FFC1FA-F423-475A-B31D-9010F18B2357}"/>
                </a:ext>
              </a:extLst>
            </p:cNvPr>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C3EC1A-141C-40B7-83AC-F2347D4B1385}"/>
                </a:ext>
              </a:extLst>
            </p:cNvPr>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79BA39-B955-4751-A63D-24D6D9C3D0AE}"/>
                </a:ext>
              </a:extLst>
            </p:cNvPr>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B0E96CE0-FCD1-40B8-B114-F78D3E792E3B}"/>
              </a:ext>
            </a:extLst>
          </p:cNvPr>
          <p:cNvSpPr txBox="1"/>
          <p:nvPr/>
        </p:nvSpPr>
        <p:spPr>
          <a:xfrm>
            <a:off x="2565475" y="3217659"/>
            <a:ext cx="930063" cy="369332"/>
          </a:xfrm>
          <a:prstGeom prst="rect">
            <a:avLst/>
          </a:prstGeom>
          <a:noFill/>
        </p:spPr>
        <p:txBody>
          <a:bodyPr wrap="none" rtlCol="0">
            <a:spAutoFit/>
          </a:bodyPr>
          <a:lstStyle/>
          <a:p>
            <a:r>
              <a:rPr lang="en-US" b="1" i="1" dirty="0"/>
              <a:t>Camera</a:t>
            </a:r>
          </a:p>
        </p:txBody>
      </p:sp>
      <p:sp>
        <p:nvSpPr>
          <p:cNvPr id="35" name="Arc 34">
            <a:extLst>
              <a:ext uri="{FF2B5EF4-FFF2-40B4-BE49-F238E27FC236}">
                <a16:creationId xmlns:a16="http://schemas.microsoft.com/office/drawing/2014/main" id="{E6A335B1-8104-4D72-9050-33661C45755E}"/>
              </a:ext>
            </a:extLst>
          </p:cNvPr>
          <p:cNvSpPr/>
          <p:nvPr/>
        </p:nvSpPr>
        <p:spPr>
          <a:xfrm rot="18850598" flipV="1">
            <a:off x="3588005" y="1932395"/>
            <a:ext cx="1338486" cy="1747388"/>
          </a:xfrm>
          <a:prstGeom prst="arc">
            <a:avLst>
              <a:gd name="adj1" fmla="val 12905761"/>
              <a:gd name="adj2" fmla="val 20105938"/>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Oval 35">
            <a:extLst>
              <a:ext uri="{FF2B5EF4-FFF2-40B4-BE49-F238E27FC236}">
                <a16:creationId xmlns:a16="http://schemas.microsoft.com/office/drawing/2014/main" id="{D5DF7D14-9589-4C0B-8032-4817149B3BD6}"/>
              </a:ext>
            </a:extLst>
          </p:cNvPr>
          <p:cNvSpPr/>
          <p:nvPr/>
        </p:nvSpPr>
        <p:spPr>
          <a:xfrm>
            <a:off x="2861810" y="4554125"/>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a:extLst>
              <a:ext uri="{FF2B5EF4-FFF2-40B4-BE49-F238E27FC236}">
                <a16:creationId xmlns:a16="http://schemas.microsoft.com/office/drawing/2014/main" id="{E62AA8BB-706E-4E37-865D-F5BBAF65ECCE}"/>
              </a:ext>
            </a:extLst>
          </p:cNvPr>
          <p:cNvSpPr/>
          <p:nvPr/>
        </p:nvSpPr>
        <p:spPr>
          <a:xfrm>
            <a:off x="3218998" y="4135009"/>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A88012D3-4D8E-4EEB-92D5-E974721F62A4}"/>
              </a:ext>
            </a:extLst>
          </p:cNvPr>
          <p:cNvSpPr/>
          <p:nvPr/>
        </p:nvSpPr>
        <p:spPr>
          <a:xfrm>
            <a:off x="3576186" y="3715893"/>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2844917F-360A-435A-A1C4-E69B04CD57F7}"/>
              </a:ext>
            </a:extLst>
          </p:cNvPr>
          <p:cNvSpPr/>
          <p:nvPr/>
        </p:nvSpPr>
        <p:spPr>
          <a:xfrm>
            <a:off x="3828145" y="3205209"/>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47DD2D5C-6204-4D5E-AE88-72B474E2596C}"/>
              </a:ext>
            </a:extLst>
          </p:cNvPr>
          <p:cNvSpPr/>
          <p:nvPr/>
        </p:nvSpPr>
        <p:spPr>
          <a:xfrm>
            <a:off x="3953581" y="2655465"/>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a:extLst>
              <a:ext uri="{FF2B5EF4-FFF2-40B4-BE49-F238E27FC236}">
                <a16:creationId xmlns:a16="http://schemas.microsoft.com/office/drawing/2014/main" id="{DCD965D1-BE0A-44DA-83BB-385789F0A925}"/>
              </a:ext>
            </a:extLst>
          </p:cNvPr>
          <p:cNvSpPr/>
          <p:nvPr/>
        </p:nvSpPr>
        <p:spPr>
          <a:xfrm>
            <a:off x="4079017" y="2105721"/>
            <a:ext cx="140557" cy="14055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 name="Group 41">
            <a:extLst>
              <a:ext uri="{FF2B5EF4-FFF2-40B4-BE49-F238E27FC236}">
                <a16:creationId xmlns:a16="http://schemas.microsoft.com/office/drawing/2014/main" id="{EB7A3ED0-F0A1-49A3-B792-7DF298ABB4E9}"/>
              </a:ext>
            </a:extLst>
          </p:cNvPr>
          <p:cNvGrpSpPr/>
          <p:nvPr/>
        </p:nvGrpSpPr>
        <p:grpSpPr>
          <a:xfrm rot="1000753">
            <a:off x="3864138" y="1938140"/>
            <a:ext cx="864096" cy="925218"/>
            <a:chOff x="1403648" y="2132856"/>
            <a:chExt cx="864096" cy="925218"/>
          </a:xfrm>
        </p:grpSpPr>
        <p:cxnSp>
          <p:nvCxnSpPr>
            <p:cNvPr id="43" name="Straight Arrow Connector 42">
              <a:extLst>
                <a:ext uri="{FF2B5EF4-FFF2-40B4-BE49-F238E27FC236}">
                  <a16:creationId xmlns:a16="http://schemas.microsoft.com/office/drawing/2014/main" id="{9BEDE17A-6760-47B6-8239-A8C7B7A8D37E}"/>
                </a:ext>
              </a:extLst>
            </p:cNvPr>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6D849C9-12DD-4109-A5A2-60362C5E4D3F}"/>
                </a:ext>
              </a:extLst>
            </p:cNvPr>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0C7CB2E-D80B-43CE-AD21-85A597197ED3}"/>
                </a:ext>
              </a:extLst>
            </p:cNvPr>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92792BC0-79E6-4FF5-BCA6-4CC8B98861B1}"/>
              </a:ext>
            </a:extLst>
          </p:cNvPr>
          <p:cNvSpPr txBox="1"/>
          <p:nvPr/>
        </p:nvSpPr>
        <p:spPr>
          <a:xfrm>
            <a:off x="4491381" y="2201288"/>
            <a:ext cx="628890" cy="369332"/>
          </a:xfrm>
          <a:prstGeom prst="rect">
            <a:avLst/>
          </a:prstGeom>
          <a:noFill/>
        </p:spPr>
        <p:txBody>
          <a:bodyPr wrap="none" rtlCol="0">
            <a:spAutoFit/>
          </a:bodyPr>
          <a:lstStyle/>
          <a:p>
            <a:r>
              <a:rPr lang="en-US" b="1" i="1" dirty="0"/>
              <a:t>Path</a:t>
            </a:r>
          </a:p>
        </p:txBody>
      </p:sp>
      <p:sp>
        <p:nvSpPr>
          <p:cNvPr id="47" name="Arc 46">
            <a:extLst>
              <a:ext uri="{FF2B5EF4-FFF2-40B4-BE49-F238E27FC236}">
                <a16:creationId xmlns:a16="http://schemas.microsoft.com/office/drawing/2014/main" id="{5AE88EF2-6D80-4CFA-B55C-BD65A61CE470}"/>
              </a:ext>
            </a:extLst>
          </p:cNvPr>
          <p:cNvSpPr/>
          <p:nvPr/>
        </p:nvSpPr>
        <p:spPr>
          <a:xfrm rot="14240346" flipV="1">
            <a:off x="4582369" y="1740005"/>
            <a:ext cx="555540" cy="669808"/>
          </a:xfrm>
          <a:prstGeom prst="arc">
            <a:avLst>
              <a:gd name="adj1" fmla="val 11153916"/>
              <a:gd name="adj2" fmla="val 19546963"/>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8" name="Group 47">
            <a:extLst>
              <a:ext uri="{FF2B5EF4-FFF2-40B4-BE49-F238E27FC236}">
                <a16:creationId xmlns:a16="http://schemas.microsoft.com/office/drawing/2014/main" id="{ACC64BBC-A234-44F5-A483-90A3B945F32B}"/>
              </a:ext>
            </a:extLst>
          </p:cNvPr>
          <p:cNvGrpSpPr/>
          <p:nvPr/>
        </p:nvGrpSpPr>
        <p:grpSpPr>
          <a:xfrm>
            <a:off x="6859886" y="3241240"/>
            <a:ext cx="864096" cy="925218"/>
            <a:chOff x="1403648" y="2132856"/>
            <a:chExt cx="864096" cy="925218"/>
          </a:xfrm>
        </p:grpSpPr>
        <p:cxnSp>
          <p:nvCxnSpPr>
            <p:cNvPr id="49" name="Straight Arrow Connector 48">
              <a:extLst>
                <a:ext uri="{FF2B5EF4-FFF2-40B4-BE49-F238E27FC236}">
                  <a16:creationId xmlns:a16="http://schemas.microsoft.com/office/drawing/2014/main" id="{60FB9228-BEF5-4197-90FF-534135820156}"/>
                </a:ext>
              </a:extLst>
            </p:cNvPr>
            <p:cNvCxnSpPr/>
            <p:nvPr/>
          </p:nvCxnSpPr>
          <p:spPr>
            <a:xfrm flipV="1">
              <a:off x="1691680" y="213285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53FB0D4-5E32-4F26-A9FF-E134E1CBD30B}"/>
                </a:ext>
              </a:extLst>
            </p:cNvPr>
            <p:cNvCxnSpPr/>
            <p:nvPr/>
          </p:nvCxnSpPr>
          <p:spPr>
            <a:xfrm>
              <a:off x="1691680" y="2708920"/>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CD4CFF-0B7B-4508-AED0-CFB5A90A50DC}"/>
                </a:ext>
              </a:extLst>
            </p:cNvPr>
            <p:cNvCxnSpPr/>
            <p:nvPr/>
          </p:nvCxnSpPr>
          <p:spPr>
            <a:xfrm flipH="1">
              <a:off x="1403648" y="2698034"/>
              <a:ext cx="288032"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79950CF3-A45D-4BE5-84F9-6FE7074992B5}"/>
              </a:ext>
            </a:extLst>
          </p:cNvPr>
          <p:cNvSpPr txBox="1"/>
          <p:nvPr/>
        </p:nvSpPr>
        <p:spPr>
          <a:xfrm>
            <a:off x="7260400" y="3363542"/>
            <a:ext cx="1133324" cy="369332"/>
          </a:xfrm>
          <a:prstGeom prst="rect">
            <a:avLst/>
          </a:prstGeom>
          <a:noFill/>
        </p:spPr>
        <p:txBody>
          <a:bodyPr wrap="none" rtlCol="0">
            <a:spAutoFit/>
          </a:bodyPr>
          <a:lstStyle/>
          <a:p>
            <a:r>
              <a:rPr lang="en-US" b="1" i="1" dirty="0"/>
              <a:t>Reference</a:t>
            </a:r>
          </a:p>
        </p:txBody>
      </p:sp>
      <p:sp>
        <p:nvSpPr>
          <p:cNvPr id="53" name="Arc 52">
            <a:extLst>
              <a:ext uri="{FF2B5EF4-FFF2-40B4-BE49-F238E27FC236}">
                <a16:creationId xmlns:a16="http://schemas.microsoft.com/office/drawing/2014/main" id="{9C3AAB65-5BF5-429A-BAE7-D240DA659F6F}"/>
              </a:ext>
            </a:extLst>
          </p:cNvPr>
          <p:cNvSpPr/>
          <p:nvPr/>
        </p:nvSpPr>
        <p:spPr>
          <a:xfrm rot="1919600">
            <a:off x="4434193" y="1628937"/>
            <a:ext cx="3091794" cy="2486551"/>
          </a:xfrm>
          <a:prstGeom prst="arc">
            <a:avLst>
              <a:gd name="adj1" fmla="val 12541203"/>
              <a:gd name="adj2" fmla="val 20427990"/>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4" name="Picture 53">
            <a:extLst>
              <a:ext uri="{FF2B5EF4-FFF2-40B4-BE49-F238E27FC236}">
                <a16:creationId xmlns:a16="http://schemas.microsoft.com/office/drawing/2014/main" id="{742C9FFE-8AA1-48C3-9E8C-5305C63748CE}"/>
              </a:ext>
            </a:extLst>
          </p:cNvPr>
          <p:cNvPicPr>
            <a:picLocks noChangeAspect="1"/>
          </p:cNvPicPr>
          <p:nvPr/>
        </p:nvPicPr>
        <p:blipFill>
          <a:blip r:embed="rId3"/>
          <a:stretch>
            <a:fillRect/>
          </a:stretch>
        </p:blipFill>
        <p:spPr>
          <a:xfrm>
            <a:off x="3964808" y="4244362"/>
            <a:ext cx="1303754" cy="974699"/>
          </a:xfrm>
          <a:prstGeom prst="rect">
            <a:avLst/>
          </a:prstGeom>
        </p:spPr>
      </p:pic>
      <p:sp>
        <p:nvSpPr>
          <p:cNvPr id="55" name="TextBox 54">
            <a:extLst>
              <a:ext uri="{FF2B5EF4-FFF2-40B4-BE49-F238E27FC236}">
                <a16:creationId xmlns:a16="http://schemas.microsoft.com/office/drawing/2014/main" id="{908C20BC-6BB3-490B-8E97-E138F8EBB2D8}"/>
              </a:ext>
            </a:extLst>
          </p:cNvPr>
          <p:cNvSpPr txBox="1"/>
          <p:nvPr/>
        </p:nvSpPr>
        <p:spPr>
          <a:xfrm>
            <a:off x="5244305" y="4573109"/>
            <a:ext cx="561372" cy="369332"/>
          </a:xfrm>
          <a:prstGeom prst="rect">
            <a:avLst/>
          </a:prstGeom>
          <a:noFill/>
        </p:spPr>
        <p:txBody>
          <a:bodyPr wrap="none" rtlCol="0">
            <a:spAutoFit/>
          </a:bodyPr>
          <a:lstStyle/>
          <a:p>
            <a:r>
              <a:rPr lang="en-US" b="1" i="1" dirty="0"/>
              <a:t>RAS</a:t>
            </a:r>
          </a:p>
        </p:txBody>
      </p:sp>
      <p:sp>
        <p:nvSpPr>
          <p:cNvPr id="56" name="Arc 55">
            <a:extLst>
              <a:ext uri="{FF2B5EF4-FFF2-40B4-BE49-F238E27FC236}">
                <a16:creationId xmlns:a16="http://schemas.microsoft.com/office/drawing/2014/main" id="{21CA9889-13E8-4C2D-B10F-CD92245D5683}"/>
              </a:ext>
            </a:extLst>
          </p:cNvPr>
          <p:cNvSpPr/>
          <p:nvPr/>
        </p:nvSpPr>
        <p:spPr>
          <a:xfrm rot="8903866">
            <a:off x="5514302" y="3418727"/>
            <a:ext cx="1880943" cy="1401194"/>
          </a:xfrm>
          <a:prstGeom prst="arc">
            <a:avLst>
              <a:gd name="adj1" fmla="val 12541203"/>
              <a:gd name="adj2" fmla="val 20461070"/>
            </a:avLst>
          </a:prstGeom>
          <a:ln w="31750">
            <a:solidFill>
              <a:schemeClr val="tx1">
                <a:lumMod val="50000"/>
                <a:lumOff val="50000"/>
              </a:schemeClr>
            </a:solidFill>
            <a:prstDash val="sys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5234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9E2B-D6D8-42CE-AC29-4D358EB9C177}"/>
              </a:ext>
            </a:extLst>
          </p:cNvPr>
          <p:cNvSpPr>
            <a:spLocks noGrp="1"/>
          </p:cNvSpPr>
          <p:nvPr>
            <p:ph type="title"/>
          </p:nvPr>
        </p:nvSpPr>
        <p:spPr/>
        <p:txBody>
          <a:bodyPr>
            <a:normAutofit fontScale="90000"/>
          </a:bodyPr>
          <a:lstStyle/>
          <a:p>
            <a:r>
              <a:rPr lang="en-US" dirty="0"/>
              <a:t>Compute </a:t>
            </a:r>
            <a:r>
              <a:rPr lang="en-US" dirty="0" err="1"/>
              <a:t>PathToCatheter</a:t>
            </a:r>
            <a:endParaRPr lang="en-CA" dirty="0"/>
          </a:p>
        </p:txBody>
      </p:sp>
      <p:sp>
        <p:nvSpPr>
          <p:cNvPr id="3" name="TextBox 2">
            <a:extLst>
              <a:ext uri="{FF2B5EF4-FFF2-40B4-BE49-F238E27FC236}">
                <a16:creationId xmlns:a16="http://schemas.microsoft.com/office/drawing/2014/main" id="{03537799-5091-4DF4-9DAE-9CA1A1194638}"/>
              </a:ext>
            </a:extLst>
          </p:cNvPr>
          <p:cNvSpPr txBox="1"/>
          <p:nvPr/>
        </p:nvSpPr>
        <p:spPr>
          <a:xfrm>
            <a:off x="291020" y="1358770"/>
            <a:ext cx="8669361" cy="3970318"/>
          </a:xfrm>
          <a:prstGeom prst="rect">
            <a:avLst/>
          </a:prstGeom>
          <a:noFill/>
        </p:spPr>
        <p:txBody>
          <a:bodyPr wrap="none" rtlCol="0">
            <a:spAutoFit/>
          </a:bodyPr>
          <a:lstStyle/>
          <a:p>
            <a:r>
              <a:rPr lang="en-CA" sz="1400" b="1" dirty="0" err="1">
                <a:solidFill>
                  <a:schemeClr val="bg2">
                    <a:lumMod val="50000"/>
                  </a:schemeClr>
                </a:solidFill>
                <a:latin typeface="Courier New" panose="02070309020205020404" pitchFamily="49" charset="0"/>
                <a:cs typeface="Courier New" panose="02070309020205020404" pitchFamily="49" charset="0"/>
              </a:rPr>
              <a:t>catheterToRas</a:t>
            </a:r>
            <a:r>
              <a:rPr lang="en-CA" sz="1400" b="1" dirty="0">
                <a:latin typeface="Courier New" panose="02070309020205020404" pitchFamily="49" charset="0"/>
                <a:cs typeface="Courier New" panose="02070309020205020404" pitchFamily="49" charset="0"/>
              </a:rPr>
              <a:t> = </a:t>
            </a:r>
            <a:r>
              <a:rPr lang="en-CA" sz="1400" b="1" dirty="0" err="1">
                <a:latin typeface="Courier New" panose="02070309020205020404" pitchFamily="49" charset="0"/>
                <a:cs typeface="Courier New" panose="02070309020205020404" pitchFamily="49" charset="0"/>
              </a:rPr>
              <a:t>vtk.vtkGeneralTransform</a:t>
            </a:r>
            <a:r>
              <a:rPr lang="en-CA" sz="1400" b="1" dirty="0">
                <a:latin typeface="Courier New" panose="02070309020205020404" pitchFamily="49" charset="0"/>
                <a:cs typeface="Courier New" panose="02070309020205020404" pitchFamily="49" charset="0"/>
              </a:rPr>
              <a:t>()</a:t>
            </a:r>
          </a:p>
          <a:p>
            <a:r>
              <a:rPr lang="en-CA" sz="1400" b="1" dirty="0" err="1">
                <a:highlight>
                  <a:srgbClr val="FFFF00"/>
                </a:highlight>
                <a:latin typeface="Courier New" panose="02070309020205020404" pitchFamily="49" charset="0"/>
                <a:cs typeface="Courier New" panose="02070309020205020404" pitchFamily="49" charset="0"/>
              </a:rPr>
              <a:t>catheterToReferenceNode.GetTransformToWorld</a:t>
            </a:r>
            <a:r>
              <a:rPr lang="en-CA" sz="1400" b="1" dirty="0">
                <a:highlight>
                  <a:srgbClr val="FFFF00"/>
                </a:highlight>
                <a:latin typeface="Courier New" panose="02070309020205020404" pitchFamily="49" charset="0"/>
                <a:cs typeface="Courier New" panose="02070309020205020404" pitchFamily="49" charset="0"/>
              </a:rPr>
              <a:t>(</a:t>
            </a:r>
            <a:r>
              <a:rPr lang="en-CA" sz="1400" b="1" dirty="0" err="1">
                <a:solidFill>
                  <a:schemeClr val="bg2">
                    <a:lumMod val="50000"/>
                  </a:schemeClr>
                </a:solidFill>
                <a:highlight>
                  <a:srgbClr val="FFFF00"/>
                </a:highlight>
                <a:latin typeface="Courier New" panose="02070309020205020404" pitchFamily="49" charset="0"/>
                <a:cs typeface="Courier New" panose="02070309020205020404" pitchFamily="49" charset="0"/>
              </a:rPr>
              <a:t>catheterToRas</a:t>
            </a:r>
            <a:r>
              <a:rPr lang="en-CA" sz="1400" b="1" dirty="0">
                <a:highlight>
                  <a:srgbClr val="FFFF00"/>
                </a:highlight>
                <a:latin typeface="Courier New" panose="02070309020205020404" pitchFamily="49" charset="0"/>
                <a:cs typeface="Courier New" panose="02070309020205020404" pitchFamily="49" charset="0"/>
              </a:rPr>
              <a:t>)</a:t>
            </a:r>
          </a:p>
          <a:p>
            <a:r>
              <a:rPr lang="en-CA" sz="1400" b="1" dirty="0" err="1">
                <a:solidFill>
                  <a:schemeClr val="tx2">
                    <a:lumMod val="60000"/>
                    <a:lumOff val="40000"/>
                  </a:schemeClr>
                </a:solidFill>
                <a:latin typeface="Courier New" panose="02070309020205020404" pitchFamily="49" charset="0"/>
                <a:cs typeface="Courier New" panose="02070309020205020404" pitchFamily="49" charset="0"/>
              </a:rPr>
              <a:t>cathPosition_Cath</a:t>
            </a:r>
            <a:r>
              <a:rPr lang="en-CA" sz="1400" b="1" dirty="0">
                <a:solidFill>
                  <a:schemeClr val="tx2">
                    <a:lumMod val="60000"/>
                    <a:lumOff val="40000"/>
                  </a:schemeClr>
                </a:solidFill>
                <a:latin typeface="Courier New" panose="02070309020205020404" pitchFamily="49" charset="0"/>
                <a:cs typeface="Courier New" panose="02070309020205020404" pitchFamily="49" charset="0"/>
              </a:rPr>
              <a:t> </a:t>
            </a:r>
            <a:r>
              <a:rPr lang="en-CA" sz="1400" b="1" dirty="0">
                <a:latin typeface="Courier New" panose="02070309020205020404" pitchFamily="49" charset="0"/>
                <a:cs typeface="Courier New" panose="02070309020205020404" pitchFamily="49" charset="0"/>
              </a:rPr>
              <a:t>= </a:t>
            </a:r>
            <a:r>
              <a:rPr lang="en-CA" sz="1400" b="1" dirty="0" err="1">
                <a:latin typeface="Courier New" panose="02070309020205020404" pitchFamily="49" charset="0"/>
                <a:cs typeface="Courier New" panose="02070309020205020404" pitchFamily="49" charset="0"/>
              </a:rPr>
              <a:t>numpy.array</a:t>
            </a:r>
            <a:r>
              <a:rPr lang="en-CA" sz="1400" b="1" dirty="0">
                <a:latin typeface="Courier New" panose="02070309020205020404" pitchFamily="49" charset="0"/>
                <a:cs typeface="Courier New" panose="02070309020205020404" pitchFamily="49" charset="0"/>
              </a:rPr>
              <a:t>([0.0, 0.0, 0.0])</a:t>
            </a:r>
          </a:p>
          <a:p>
            <a:r>
              <a:rPr lang="en-CA" sz="1400" b="1" dirty="0" err="1">
                <a:latin typeface="Courier New" panose="02070309020205020404" pitchFamily="49" charset="0"/>
                <a:cs typeface="Courier New" panose="02070309020205020404" pitchFamily="49" charset="0"/>
              </a:rPr>
              <a:t>cathPosition_Ras</a:t>
            </a:r>
            <a:r>
              <a:rPr lang="en-CA" sz="1400" b="1" dirty="0">
                <a:latin typeface="Courier New" panose="02070309020205020404" pitchFamily="49" charset="0"/>
                <a:cs typeface="Courier New" panose="02070309020205020404" pitchFamily="49" charset="0"/>
              </a:rPr>
              <a:t> = </a:t>
            </a:r>
            <a:r>
              <a:rPr lang="en-CA" sz="1400" b="1" dirty="0" err="1">
                <a:solidFill>
                  <a:schemeClr val="bg2">
                    <a:lumMod val="50000"/>
                  </a:schemeClr>
                </a:solidFill>
                <a:latin typeface="Courier New" panose="02070309020205020404" pitchFamily="49" charset="0"/>
                <a:cs typeface="Courier New" panose="02070309020205020404" pitchFamily="49" charset="0"/>
              </a:rPr>
              <a:t>catheterToRas</a:t>
            </a:r>
            <a:r>
              <a:rPr lang="en-CA" sz="1400" b="1" dirty="0" err="1">
                <a:latin typeface="Courier New" panose="02070309020205020404" pitchFamily="49" charset="0"/>
                <a:cs typeface="Courier New" panose="02070309020205020404" pitchFamily="49" charset="0"/>
              </a:rPr>
              <a:t>.TransformFloatPoint</a:t>
            </a:r>
            <a:r>
              <a:rPr lang="en-CA" sz="1400" b="1" dirty="0">
                <a:latin typeface="Courier New" panose="02070309020205020404" pitchFamily="49" charset="0"/>
                <a:cs typeface="Courier New" panose="02070309020205020404" pitchFamily="49" charset="0"/>
              </a:rPr>
              <a:t>(</a:t>
            </a:r>
            <a:r>
              <a:rPr lang="en-CA" sz="1400" b="1" dirty="0" err="1">
                <a:solidFill>
                  <a:schemeClr val="tx2">
                    <a:lumMod val="60000"/>
                    <a:lumOff val="40000"/>
                  </a:schemeClr>
                </a:solidFill>
                <a:latin typeface="Courier New" panose="02070309020205020404" pitchFamily="49" charset="0"/>
                <a:cs typeface="Courier New" panose="02070309020205020404" pitchFamily="49" charset="0"/>
              </a:rPr>
              <a:t>cathPosition_Cath</a:t>
            </a:r>
            <a:r>
              <a:rPr lang="en-CA" sz="1400" b="1" dirty="0">
                <a:latin typeface="Courier New" panose="02070309020205020404" pitchFamily="49" charset="0"/>
                <a:cs typeface="Courier New" panose="02070309020205020404" pitchFamily="49" charset="0"/>
              </a:rPr>
              <a:t>)</a:t>
            </a:r>
          </a:p>
          <a:p>
            <a:endParaRPr lang="en-CA" sz="1400" b="1" dirty="0">
              <a:latin typeface="Courier New" panose="02070309020205020404" pitchFamily="49" charset="0"/>
              <a:cs typeface="Courier New" panose="02070309020205020404" pitchFamily="49" charset="0"/>
            </a:endParaRPr>
          </a:p>
          <a:p>
            <a:r>
              <a:rPr lang="en-CA" sz="1400" b="1" dirty="0" err="1">
                <a:solidFill>
                  <a:srgbClr val="7030A0"/>
                </a:solidFill>
                <a:latin typeface="Courier New" panose="02070309020205020404" pitchFamily="49" charset="0"/>
                <a:cs typeface="Courier New" panose="02070309020205020404" pitchFamily="49" charset="0"/>
              </a:rPr>
              <a:t>pathPoint_Ras</a:t>
            </a:r>
            <a:r>
              <a:rPr lang="en-CA" sz="1400" b="1" dirty="0">
                <a:solidFill>
                  <a:srgbClr val="7030A0"/>
                </a:solidFill>
                <a:latin typeface="Courier New" panose="02070309020205020404" pitchFamily="49" charset="0"/>
                <a:cs typeface="Courier New" panose="02070309020205020404" pitchFamily="49" charset="0"/>
              </a:rPr>
              <a:t> </a:t>
            </a:r>
            <a:r>
              <a:rPr lang="en-CA" sz="1400" b="1" dirty="0">
                <a:latin typeface="Courier New" panose="02070309020205020404" pitchFamily="49" charset="0"/>
                <a:cs typeface="Courier New" panose="02070309020205020404" pitchFamily="49" charset="0"/>
              </a:rPr>
              <a:t>= </a:t>
            </a:r>
            <a:r>
              <a:rPr lang="en-CA" sz="1400" b="1" dirty="0" err="1">
                <a:latin typeface="Courier New" panose="02070309020205020404" pitchFamily="49" charset="0"/>
                <a:cs typeface="Courier New" panose="02070309020205020404" pitchFamily="49" charset="0"/>
              </a:rPr>
              <a:t>numpy.array</a:t>
            </a:r>
            <a:r>
              <a:rPr lang="en-CA" sz="1400" b="1" dirty="0">
                <a:latin typeface="Courier New" panose="02070309020205020404" pitchFamily="49" charset="0"/>
                <a:cs typeface="Courier New" panose="02070309020205020404" pitchFamily="49" charset="0"/>
              </a:rPr>
              <a:t>([0.0, 0.0, 0.0])</a:t>
            </a:r>
          </a:p>
          <a:p>
            <a:r>
              <a:rPr lang="en-CA" sz="1400" b="1" dirty="0" err="1">
                <a:latin typeface="Courier New" panose="02070309020205020404" pitchFamily="49" charset="0"/>
                <a:cs typeface="Courier New" panose="02070309020205020404" pitchFamily="49" charset="0"/>
              </a:rPr>
              <a:t>self.logic.</a:t>
            </a:r>
            <a:r>
              <a:rPr lang="en-CA" sz="1400" b="1" i="1" dirty="0" err="1">
                <a:latin typeface="Courier New" panose="02070309020205020404" pitchFamily="49" charset="0"/>
                <a:cs typeface="Courier New" panose="02070309020205020404" pitchFamily="49" charset="0"/>
              </a:rPr>
              <a:t>closestPointFiducials</a:t>
            </a:r>
            <a:r>
              <a:rPr lang="en-CA" sz="1400" b="1" dirty="0">
                <a:latin typeface="Courier New" panose="02070309020205020404" pitchFamily="49" charset="0"/>
                <a:cs typeface="Courier New" panose="02070309020205020404" pitchFamily="49" charset="0"/>
              </a:rPr>
              <a:t>(</a:t>
            </a:r>
            <a:r>
              <a:rPr lang="en-CA" sz="1400" b="1" dirty="0" err="1">
                <a:solidFill>
                  <a:schemeClr val="bg1">
                    <a:lumMod val="50000"/>
                  </a:schemeClr>
                </a:solidFill>
                <a:latin typeface="Courier New" panose="02070309020205020404" pitchFamily="49" charset="0"/>
                <a:cs typeface="Courier New" panose="02070309020205020404" pitchFamily="49" charset="0"/>
              </a:rPr>
              <a:t>pathFids_Ras</a:t>
            </a:r>
            <a:r>
              <a:rPr lang="en-CA" sz="1400" b="1" dirty="0">
                <a:latin typeface="Courier New" panose="02070309020205020404" pitchFamily="49" charset="0"/>
                <a:cs typeface="Courier New" panose="02070309020205020404" pitchFamily="49" charset="0"/>
              </a:rPr>
              <a:t>, </a:t>
            </a:r>
            <a:r>
              <a:rPr lang="en-CA" sz="1400" b="1" dirty="0" err="1">
                <a:latin typeface="Courier New" panose="02070309020205020404" pitchFamily="49" charset="0"/>
                <a:cs typeface="Courier New" panose="02070309020205020404" pitchFamily="49" charset="0"/>
              </a:rPr>
              <a:t>cathPosition_Ras</a:t>
            </a:r>
            <a:r>
              <a:rPr lang="en-CA" sz="1400" b="1" dirty="0">
                <a:latin typeface="Courier New" panose="02070309020205020404" pitchFamily="49" charset="0"/>
                <a:cs typeface="Courier New" panose="02070309020205020404" pitchFamily="49" charset="0"/>
              </a:rPr>
              <a:t>, </a:t>
            </a:r>
            <a:r>
              <a:rPr lang="en-CA" sz="1400" b="1" dirty="0" err="1">
                <a:solidFill>
                  <a:srgbClr val="7030A0"/>
                </a:solidFill>
                <a:latin typeface="Courier New" panose="02070309020205020404" pitchFamily="49" charset="0"/>
                <a:cs typeface="Courier New" panose="02070309020205020404" pitchFamily="49" charset="0"/>
              </a:rPr>
              <a:t>pathPoint_Ras</a:t>
            </a:r>
            <a:r>
              <a:rPr lang="en-CA" sz="1400" b="1" dirty="0">
                <a:latin typeface="Courier New" panose="02070309020205020404" pitchFamily="49" charset="0"/>
                <a:cs typeface="Courier New" panose="02070309020205020404" pitchFamily="49" charset="0"/>
              </a:rPr>
              <a:t>)</a:t>
            </a:r>
          </a:p>
          <a:p>
            <a:endParaRPr lang="en-CA" sz="1400" b="1" dirty="0">
              <a:latin typeface="Courier New" panose="02070309020205020404" pitchFamily="49" charset="0"/>
              <a:cs typeface="Courier New" panose="02070309020205020404" pitchFamily="49" charset="0"/>
            </a:endParaRPr>
          </a:p>
          <a:p>
            <a:r>
              <a:rPr lang="en-CA" sz="1400" b="1" dirty="0" err="1">
                <a:solidFill>
                  <a:schemeClr val="accent2">
                    <a:lumMod val="75000"/>
                  </a:schemeClr>
                </a:solidFill>
                <a:latin typeface="Courier New" panose="02070309020205020404" pitchFamily="49" charset="0"/>
                <a:cs typeface="Courier New" panose="02070309020205020404" pitchFamily="49" charset="0"/>
              </a:rPr>
              <a:t>rasToCathether</a:t>
            </a:r>
            <a:r>
              <a:rPr lang="en-CA" sz="1400" b="1" dirty="0">
                <a:latin typeface="Courier New" panose="02070309020205020404" pitchFamily="49" charset="0"/>
                <a:cs typeface="Courier New" panose="02070309020205020404" pitchFamily="49" charset="0"/>
              </a:rPr>
              <a:t> = </a:t>
            </a:r>
            <a:r>
              <a:rPr lang="en-CA" sz="1400" b="1" dirty="0" err="1">
                <a:latin typeface="Courier New" panose="02070309020205020404" pitchFamily="49" charset="0"/>
                <a:cs typeface="Courier New" panose="02070309020205020404" pitchFamily="49" charset="0"/>
              </a:rPr>
              <a:t>vtk.vtkGeneralTransform</a:t>
            </a:r>
            <a:r>
              <a:rPr lang="en-CA" sz="1400" b="1" dirty="0">
                <a:latin typeface="Courier New" panose="02070309020205020404" pitchFamily="49" charset="0"/>
                <a:cs typeface="Courier New" panose="02070309020205020404" pitchFamily="49" charset="0"/>
              </a:rPr>
              <a:t>()</a:t>
            </a:r>
          </a:p>
          <a:p>
            <a:r>
              <a:rPr lang="en-CA" sz="1400" b="1" dirty="0" err="1">
                <a:latin typeface="Courier New" panose="02070309020205020404" pitchFamily="49" charset="0"/>
                <a:cs typeface="Courier New" panose="02070309020205020404" pitchFamily="49" charset="0"/>
              </a:rPr>
              <a:t>catheterToReferenceNode.GetTransformToWorld</a:t>
            </a:r>
            <a:r>
              <a:rPr lang="en-CA" sz="1400" b="1" dirty="0">
                <a:latin typeface="Courier New" panose="02070309020205020404" pitchFamily="49" charset="0"/>
                <a:cs typeface="Courier New" panose="02070309020205020404" pitchFamily="49" charset="0"/>
              </a:rPr>
              <a:t>(</a:t>
            </a:r>
            <a:r>
              <a:rPr lang="en-CA" sz="1400" b="1" dirty="0" err="1">
                <a:solidFill>
                  <a:schemeClr val="accent2">
                    <a:lumMod val="75000"/>
                  </a:schemeClr>
                </a:solidFill>
                <a:latin typeface="Courier New" panose="02070309020205020404" pitchFamily="49" charset="0"/>
                <a:cs typeface="Courier New" panose="02070309020205020404" pitchFamily="49" charset="0"/>
              </a:rPr>
              <a:t>rasToCathether</a:t>
            </a:r>
            <a:r>
              <a:rPr lang="en-CA" sz="1400" b="1" dirty="0">
                <a:latin typeface="Courier New" panose="02070309020205020404" pitchFamily="49" charset="0"/>
                <a:cs typeface="Courier New" panose="02070309020205020404" pitchFamily="49" charset="0"/>
              </a:rPr>
              <a:t>)</a:t>
            </a:r>
          </a:p>
          <a:p>
            <a:r>
              <a:rPr lang="en-CA" sz="1400" b="1" dirty="0" err="1">
                <a:solidFill>
                  <a:schemeClr val="accent2">
                    <a:lumMod val="75000"/>
                  </a:schemeClr>
                </a:solidFill>
                <a:latin typeface="Courier New" panose="02070309020205020404" pitchFamily="49" charset="0"/>
                <a:cs typeface="Courier New" panose="02070309020205020404" pitchFamily="49" charset="0"/>
              </a:rPr>
              <a:t>rasToCathether</a:t>
            </a:r>
            <a:r>
              <a:rPr lang="en-CA" sz="1400" b="1" dirty="0" err="1">
                <a:latin typeface="Courier New" panose="02070309020205020404" pitchFamily="49" charset="0"/>
                <a:cs typeface="Courier New" panose="02070309020205020404" pitchFamily="49" charset="0"/>
              </a:rPr>
              <a:t>.Inverse</a:t>
            </a:r>
            <a:r>
              <a:rPr lang="en-CA" sz="1400" b="1" dirty="0">
                <a:latin typeface="Courier New" panose="02070309020205020404" pitchFamily="49" charset="0"/>
                <a:cs typeface="Courier New" panose="02070309020205020404" pitchFamily="49" charset="0"/>
              </a:rPr>
              <a:t>()</a:t>
            </a:r>
          </a:p>
          <a:p>
            <a:endParaRPr lang="en-CA" sz="1400" b="1" dirty="0">
              <a:latin typeface="Courier New" panose="02070309020205020404" pitchFamily="49" charset="0"/>
              <a:cs typeface="Courier New" panose="02070309020205020404" pitchFamily="49" charset="0"/>
            </a:endParaRPr>
          </a:p>
          <a:p>
            <a:r>
              <a:rPr lang="en-CA" sz="1400" b="1" dirty="0" err="1">
                <a:solidFill>
                  <a:schemeClr val="accent3">
                    <a:lumMod val="75000"/>
                  </a:schemeClr>
                </a:solidFill>
                <a:highlight>
                  <a:srgbClr val="FFFF00"/>
                </a:highlight>
                <a:latin typeface="Courier New" panose="02070309020205020404" pitchFamily="49" charset="0"/>
                <a:cs typeface="Courier New" panose="02070309020205020404" pitchFamily="49" charset="0"/>
              </a:rPr>
              <a:t>pathPoint_Cath</a:t>
            </a:r>
            <a:r>
              <a:rPr lang="en-CA" sz="1400" b="1" dirty="0">
                <a:solidFill>
                  <a:schemeClr val="accent3">
                    <a:lumMod val="75000"/>
                  </a:schemeClr>
                </a:solidFill>
                <a:highlight>
                  <a:srgbClr val="FFFF00"/>
                </a:highlight>
                <a:latin typeface="Courier New" panose="02070309020205020404" pitchFamily="49" charset="0"/>
                <a:cs typeface="Courier New" panose="02070309020205020404" pitchFamily="49" charset="0"/>
              </a:rPr>
              <a:t> </a:t>
            </a:r>
            <a:r>
              <a:rPr lang="en-CA" sz="1400" b="1" dirty="0">
                <a:highlight>
                  <a:srgbClr val="FFFF00"/>
                </a:highlight>
                <a:latin typeface="Courier New" panose="02070309020205020404" pitchFamily="49" charset="0"/>
                <a:cs typeface="Courier New" panose="02070309020205020404" pitchFamily="49" charset="0"/>
              </a:rPr>
              <a:t>= </a:t>
            </a:r>
            <a:r>
              <a:rPr lang="en-CA" sz="1400" b="1" dirty="0" err="1">
                <a:solidFill>
                  <a:schemeClr val="accent2">
                    <a:lumMod val="75000"/>
                  </a:schemeClr>
                </a:solidFill>
                <a:highlight>
                  <a:srgbClr val="FFFF00"/>
                </a:highlight>
                <a:latin typeface="Courier New" panose="02070309020205020404" pitchFamily="49" charset="0"/>
                <a:cs typeface="Courier New" panose="02070309020205020404" pitchFamily="49" charset="0"/>
              </a:rPr>
              <a:t>rasToCathether</a:t>
            </a:r>
            <a:r>
              <a:rPr lang="en-CA" sz="1400" b="1" dirty="0" err="1">
                <a:highlight>
                  <a:srgbClr val="FFFF00"/>
                </a:highlight>
                <a:latin typeface="Courier New" panose="02070309020205020404" pitchFamily="49" charset="0"/>
                <a:cs typeface="Courier New" panose="02070309020205020404" pitchFamily="49" charset="0"/>
              </a:rPr>
              <a:t>.TransformFloatPoint</a:t>
            </a:r>
            <a:r>
              <a:rPr lang="en-CA" sz="1400" b="1" dirty="0">
                <a:highlight>
                  <a:srgbClr val="FFFF00"/>
                </a:highlight>
                <a:latin typeface="Courier New" panose="02070309020205020404" pitchFamily="49" charset="0"/>
                <a:cs typeface="Courier New" panose="02070309020205020404" pitchFamily="49" charset="0"/>
              </a:rPr>
              <a:t>(</a:t>
            </a:r>
            <a:r>
              <a:rPr lang="en-CA" sz="1400" b="1" dirty="0" err="1">
                <a:solidFill>
                  <a:srgbClr val="7030A0"/>
                </a:solidFill>
                <a:highlight>
                  <a:srgbClr val="FFFF00"/>
                </a:highlight>
                <a:latin typeface="Courier New" panose="02070309020205020404" pitchFamily="49" charset="0"/>
                <a:cs typeface="Courier New" panose="02070309020205020404" pitchFamily="49" charset="0"/>
              </a:rPr>
              <a:t>pathPoint_Ras</a:t>
            </a:r>
            <a:r>
              <a:rPr lang="en-CA" sz="1400" b="1" dirty="0">
                <a:highlight>
                  <a:srgbClr val="FFFF00"/>
                </a:highlight>
                <a:latin typeface="Courier New" panose="02070309020205020404" pitchFamily="49" charset="0"/>
                <a:cs typeface="Courier New" panose="02070309020205020404" pitchFamily="49" charset="0"/>
              </a:rPr>
              <a:t>)</a:t>
            </a:r>
          </a:p>
          <a:p>
            <a:endParaRPr lang="en-CA" sz="1400" b="1" dirty="0">
              <a:latin typeface="Courier New" panose="02070309020205020404" pitchFamily="49" charset="0"/>
              <a:cs typeface="Courier New" panose="02070309020205020404" pitchFamily="49" charset="0"/>
            </a:endParaRPr>
          </a:p>
          <a:p>
            <a:r>
              <a:rPr lang="en-CA" sz="1400" b="1" dirty="0" err="1">
                <a:latin typeface="Courier New" panose="02070309020205020404" pitchFamily="49" charset="0"/>
                <a:cs typeface="Courier New" panose="02070309020205020404" pitchFamily="49" charset="0"/>
              </a:rPr>
              <a:t>pathToCatheterTransform</a:t>
            </a:r>
            <a:r>
              <a:rPr lang="en-CA" sz="1400" b="1" dirty="0">
                <a:latin typeface="Courier New" panose="02070309020205020404" pitchFamily="49" charset="0"/>
                <a:cs typeface="Courier New" panose="02070309020205020404" pitchFamily="49" charset="0"/>
              </a:rPr>
              <a:t> = </a:t>
            </a:r>
            <a:r>
              <a:rPr lang="en-CA" sz="1400" b="1" dirty="0" err="1">
                <a:latin typeface="Courier New" panose="02070309020205020404" pitchFamily="49" charset="0"/>
                <a:cs typeface="Courier New" panose="02070309020205020404" pitchFamily="49" charset="0"/>
              </a:rPr>
              <a:t>vtk.vtkTransform</a:t>
            </a:r>
            <a:r>
              <a:rPr lang="en-CA" sz="1400" b="1" dirty="0">
                <a:latin typeface="Courier New" panose="02070309020205020404" pitchFamily="49" charset="0"/>
                <a:cs typeface="Courier New" panose="02070309020205020404" pitchFamily="49" charset="0"/>
              </a:rPr>
              <a:t>()</a:t>
            </a:r>
          </a:p>
          <a:p>
            <a:r>
              <a:rPr lang="en-CA" sz="1400" b="1" dirty="0" err="1">
                <a:latin typeface="Courier New" panose="02070309020205020404" pitchFamily="49" charset="0"/>
                <a:cs typeface="Courier New" panose="02070309020205020404" pitchFamily="49" charset="0"/>
              </a:rPr>
              <a:t>pathToCatheterTransform.Translate</a:t>
            </a:r>
            <a:r>
              <a:rPr lang="en-CA" sz="1400" b="1" dirty="0">
                <a:latin typeface="Courier New" panose="02070309020205020404" pitchFamily="49" charset="0"/>
                <a:cs typeface="Courier New" panose="02070309020205020404" pitchFamily="49" charset="0"/>
              </a:rPr>
              <a:t>(</a:t>
            </a:r>
          </a:p>
          <a:p>
            <a:r>
              <a:rPr lang="en-CA" sz="1400" b="1" dirty="0">
                <a:latin typeface="Courier New" panose="02070309020205020404" pitchFamily="49" charset="0"/>
                <a:cs typeface="Courier New" panose="02070309020205020404" pitchFamily="49" charset="0"/>
              </a:rPr>
              <a:t> </a:t>
            </a:r>
            <a:r>
              <a:rPr lang="en-CA" sz="1400" b="1" dirty="0" err="1">
                <a:solidFill>
                  <a:schemeClr val="accent3">
                    <a:lumMod val="75000"/>
                  </a:schemeClr>
                </a:solidFill>
                <a:latin typeface="Courier New" panose="02070309020205020404" pitchFamily="49" charset="0"/>
                <a:cs typeface="Courier New" panose="02070309020205020404" pitchFamily="49" charset="0"/>
              </a:rPr>
              <a:t>pathPoint_Cath</a:t>
            </a:r>
            <a:r>
              <a:rPr lang="en-CA" sz="1400" b="1" dirty="0">
                <a:latin typeface="Courier New" panose="02070309020205020404" pitchFamily="49" charset="0"/>
                <a:cs typeface="Courier New" panose="02070309020205020404" pitchFamily="49" charset="0"/>
              </a:rPr>
              <a:t>[0], </a:t>
            </a:r>
            <a:r>
              <a:rPr lang="en-CA" sz="1400" b="1" dirty="0" err="1">
                <a:solidFill>
                  <a:schemeClr val="accent3">
                    <a:lumMod val="75000"/>
                  </a:schemeClr>
                </a:solidFill>
                <a:latin typeface="Courier New" panose="02070309020205020404" pitchFamily="49" charset="0"/>
                <a:cs typeface="Courier New" panose="02070309020205020404" pitchFamily="49" charset="0"/>
              </a:rPr>
              <a:t>pathPoint_Cath</a:t>
            </a:r>
            <a:r>
              <a:rPr lang="en-CA" sz="1400" b="1" dirty="0">
                <a:latin typeface="Courier New" panose="02070309020205020404" pitchFamily="49" charset="0"/>
                <a:cs typeface="Courier New" panose="02070309020205020404" pitchFamily="49" charset="0"/>
              </a:rPr>
              <a:t>[1], </a:t>
            </a:r>
            <a:r>
              <a:rPr lang="en-CA" sz="1400" b="1" dirty="0" err="1">
                <a:solidFill>
                  <a:schemeClr val="accent3">
                    <a:lumMod val="75000"/>
                  </a:schemeClr>
                </a:solidFill>
                <a:latin typeface="Courier New" panose="02070309020205020404" pitchFamily="49" charset="0"/>
                <a:cs typeface="Courier New" panose="02070309020205020404" pitchFamily="49" charset="0"/>
              </a:rPr>
              <a:t>pathPoint_Cath</a:t>
            </a:r>
            <a:r>
              <a:rPr lang="en-CA" sz="1400" b="1" dirty="0">
                <a:latin typeface="Courier New" panose="02070309020205020404" pitchFamily="49" charset="0"/>
                <a:cs typeface="Courier New" panose="02070309020205020404" pitchFamily="49" charset="0"/>
              </a:rPr>
              <a:t>[2])</a:t>
            </a:r>
          </a:p>
          <a:p>
            <a:endParaRPr lang="en-CA"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83161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D58B9-3E1B-4AE8-BB94-D2E7CEF6F75A}"/>
              </a:ext>
            </a:extLst>
          </p:cNvPr>
          <p:cNvSpPr>
            <a:spLocks noGrp="1"/>
          </p:cNvSpPr>
          <p:nvPr>
            <p:ph type="title"/>
          </p:nvPr>
        </p:nvSpPr>
        <p:spPr/>
        <p:txBody>
          <a:bodyPr>
            <a:normAutofit fontScale="90000"/>
          </a:bodyPr>
          <a:lstStyle/>
          <a:p>
            <a:r>
              <a:rPr lang="en-CA" dirty="0"/>
              <a:t>The Train Fly Problem</a:t>
            </a:r>
          </a:p>
        </p:txBody>
      </p:sp>
      <p:sp>
        <p:nvSpPr>
          <p:cNvPr id="3" name="TextBox 2">
            <a:extLst>
              <a:ext uri="{FF2B5EF4-FFF2-40B4-BE49-F238E27FC236}">
                <a16:creationId xmlns:a16="http://schemas.microsoft.com/office/drawing/2014/main" id="{3A04F3B3-EA71-4801-BDD6-01ED22A2EE00}"/>
              </a:ext>
            </a:extLst>
          </p:cNvPr>
          <p:cNvSpPr txBox="1"/>
          <p:nvPr/>
        </p:nvSpPr>
        <p:spPr>
          <a:xfrm>
            <a:off x="653932" y="1494219"/>
            <a:ext cx="7785865" cy="1754326"/>
          </a:xfrm>
          <a:prstGeom prst="rect">
            <a:avLst/>
          </a:prstGeom>
          <a:noFill/>
        </p:spPr>
        <p:txBody>
          <a:bodyPr wrap="square" rtlCol="0">
            <a:spAutoFit/>
          </a:bodyPr>
          <a:lstStyle/>
          <a:p>
            <a:pPr algn="just"/>
            <a:r>
              <a:rPr lang="en-CA" dirty="0"/>
              <a:t>Two trains are on the same track 100 km apart heading towards one another, each at a speed of 20 km/h. A fly starting out at the front of one train, flies towards the other at a speed of 40 km/h. Upon reaching the other train, the fly turns around and continues towards the first train. This is repeated until the two trains crash and the fly is annihilated. How many kilometers does the fly travel before </a:t>
            </a:r>
            <a:r>
              <a:rPr lang="en-CA"/>
              <a:t>the crash?</a:t>
            </a:r>
            <a:endParaRPr lang="en-CA" dirty="0"/>
          </a:p>
        </p:txBody>
      </p:sp>
      <p:pic>
        <p:nvPicPr>
          <p:cNvPr id="1026" name="Picture 2" descr="Two trains and the busy fly">
            <a:extLst>
              <a:ext uri="{FF2B5EF4-FFF2-40B4-BE49-F238E27FC236}">
                <a16:creationId xmlns:a16="http://schemas.microsoft.com/office/drawing/2014/main" id="{982952A9-C6CC-4BEB-9772-A0AD45F88AF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49739" y="4104075"/>
            <a:ext cx="6794250" cy="271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4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a:t>Coordinate system</a:t>
            </a:r>
          </a:p>
        </p:txBody>
      </p:sp>
      <p:grpSp>
        <p:nvGrpSpPr>
          <p:cNvPr id="16" name="Group 15"/>
          <p:cNvGrpSpPr/>
          <p:nvPr/>
        </p:nvGrpSpPr>
        <p:grpSpPr>
          <a:xfrm>
            <a:off x="386535" y="1628800"/>
            <a:ext cx="1725804" cy="1790152"/>
            <a:chOff x="457200" y="2538948"/>
            <a:chExt cx="1725804" cy="1790152"/>
          </a:xfrm>
        </p:grpSpPr>
        <p:cxnSp>
          <p:nvCxnSpPr>
            <p:cNvPr id="3" name="Straight Arrow Connector 2"/>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13" name="TextBox 12"/>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14" name="TextBox 13"/>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15" name="TextBox 14"/>
          <p:cNvSpPr txBox="1"/>
          <p:nvPr/>
        </p:nvSpPr>
        <p:spPr>
          <a:xfrm>
            <a:off x="2366755" y="1403775"/>
            <a:ext cx="3411831" cy="1938992"/>
          </a:xfrm>
          <a:prstGeom prst="rect">
            <a:avLst/>
          </a:prstGeom>
          <a:noFill/>
        </p:spPr>
        <p:txBody>
          <a:bodyPr wrap="none" rtlCol="0">
            <a:spAutoFit/>
          </a:bodyPr>
          <a:lstStyle/>
          <a:p>
            <a:r>
              <a:rPr lang="en-CA" sz="2000" dirty="0"/>
              <a:t>- Where is a point?</a:t>
            </a:r>
          </a:p>
          <a:p>
            <a:r>
              <a:rPr lang="en-CA" sz="2000" dirty="0"/>
              <a:t>- (X,Y,Z)</a:t>
            </a:r>
          </a:p>
          <a:p>
            <a:endParaRPr lang="en-CA" sz="2000" dirty="0"/>
          </a:p>
          <a:p>
            <a:r>
              <a:rPr lang="en-CA" sz="2000" dirty="0"/>
              <a:t>- Where is (0,0,0)?</a:t>
            </a:r>
          </a:p>
          <a:p>
            <a:r>
              <a:rPr lang="en-CA" sz="2000" dirty="0"/>
              <a:t>- Which direction is X, Y, and Z?</a:t>
            </a:r>
          </a:p>
          <a:p>
            <a:r>
              <a:rPr lang="en-CA" sz="2000" dirty="0"/>
              <a:t>- How much is 1?</a:t>
            </a:r>
          </a:p>
        </p:txBody>
      </p:sp>
      <p:pic>
        <p:nvPicPr>
          <p:cNvPr id="1026" name="Picture 2" descr="http://viz.aset.psu.edu/gho/sem_notes/3d_fundamentals/gifs/left_right_ha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060" y="3663943"/>
            <a:ext cx="3609975" cy="2714626"/>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p:cNvSpPr/>
          <p:nvPr/>
        </p:nvSpPr>
        <p:spPr>
          <a:xfrm>
            <a:off x="6687235" y="3203975"/>
            <a:ext cx="2250250" cy="35553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518857" y="4059070"/>
            <a:ext cx="4250907" cy="1631216"/>
          </a:xfrm>
          <a:prstGeom prst="rect">
            <a:avLst/>
          </a:prstGeom>
          <a:noFill/>
        </p:spPr>
        <p:txBody>
          <a:bodyPr wrap="none" rtlCol="0">
            <a:spAutoFit/>
          </a:bodyPr>
          <a:lstStyle/>
          <a:p>
            <a:r>
              <a:rPr lang="en-CA" sz="2000" dirty="0"/>
              <a:t>Remember: </a:t>
            </a:r>
            <a:r>
              <a:rPr lang="en-CA" sz="2000" b="1" dirty="0"/>
              <a:t>define coordinate systems</a:t>
            </a:r>
          </a:p>
          <a:p>
            <a:pPr marL="342900" indent="-342900">
              <a:buFont typeface="+mj-lt"/>
              <a:buAutoNum type="arabicPeriod"/>
            </a:pPr>
            <a:r>
              <a:rPr lang="en-CA" sz="2000" dirty="0"/>
              <a:t>Use right-handed</a:t>
            </a:r>
          </a:p>
          <a:p>
            <a:pPr marL="342900" indent="-342900">
              <a:buFont typeface="+mj-lt"/>
              <a:buAutoNum type="arabicPeriod"/>
            </a:pPr>
            <a:r>
              <a:rPr lang="en-CA" sz="2000" dirty="0"/>
              <a:t>Tell origin</a:t>
            </a:r>
          </a:p>
          <a:p>
            <a:pPr marL="342900" indent="-342900">
              <a:buFont typeface="+mj-lt"/>
              <a:buAutoNum type="arabicPeriod"/>
            </a:pPr>
            <a:r>
              <a:rPr lang="en-CA" sz="2000" dirty="0"/>
              <a:t>Tell directions</a:t>
            </a:r>
          </a:p>
          <a:p>
            <a:pPr marL="342900" indent="-342900">
              <a:buFont typeface="+mj-lt"/>
              <a:buAutoNum type="arabicPeriod"/>
            </a:pPr>
            <a:r>
              <a:rPr lang="en-CA" sz="2000" dirty="0"/>
              <a:t>Tell units</a:t>
            </a:r>
          </a:p>
        </p:txBody>
      </p:sp>
    </p:spTree>
    <p:extLst>
      <p:ext uri="{BB962C8B-B14F-4D97-AF65-F5344CB8AC3E}">
        <p14:creationId xmlns:p14="http://schemas.microsoft.com/office/powerpoint/2010/main" val="2746233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Where is the probe?</a:t>
            </a:r>
          </a:p>
        </p:txBody>
      </p:sp>
      <p:grpSp>
        <p:nvGrpSpPr>
          <p:cNvPr id="10" name="Group 9"/>
          <p:cNvGrpSpPr/>
          <p:nvPr/>
        </p:nvGrpSpPr>
        <p:grpSpPr>
          <a:xfrm>
            <a:off x="702548" y="4367999"/>
            <a:ext cx="1725804" cy="1790152"/>
            <a:chOff x="457200" y="2538948"/>
            <a:chExt cx="1725804" cy="1790152"/>
          </a:xfrm>
        </p:grpSpPr>
        <p:cxnSp>
          <p:nvCxnSpPr>
            <p:cNvPr id="11" name="Straight Arrow Connector 10"/>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15" name="TextBox 14"/>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16" name="TextBox 15"/>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18" name="TextBox 17"/>
          <p:cNvSpPr txBox="1"/>
          <p:nvPr/>
        </p:nvSpPr>
        <p:spPr>
          <a:xfrm>
            <a:off x="1171943" y="5604153"/>
            <a:ext cx="874791" cy="369332"/>
          </a:xfrm>
          <a:prstGeom prst="rect">
            <a:avLst/>
          </a:prstGeom>
          <a:noFill/>
        </p:spPr>
        <p:txBody>
          <a:bodyPr wrap="none" rtlCol="0">
            <a:spAutoFit/>
          </a:bodyPr>
          <a:lstStyle/>
          <a:p>
            <a:r>
              <a:rPr lang="en-CA" b="1" dirty="0"/>
              <a:t>Tracker</a:t>
            </a:r>
          </a:p>
        </p:txBody>
      </p:sp>
      <p:sp>
        <p:nvSpPr>
          <p:cNvPr id="21" name="TextBox 20"/>
          <p:cNvSpPr txBox="1"/>
          <p:nvPr/>
        </p:nvSpPr>
        <p:spPr>
          <a:xfrm>
            <a:off x="4827639" y="1673805"/>
            <a:ext cx="3389766" cy="2708434"/>
          </a:xfrm>
          <a:prstGeom prst="rect">
            <a:avLst/>
          </a:prstGeom>
          <a:noFill/>
        </p:spPr>
        <p:txBody>
          <a:bodyPr wrap="square" rtlCol="0">
            <a:spAutoFit/>
          </a:bodyPr>
          <a:lstStyle/>
          <a:p>
            <a:pPr marL="342900" indent="-342900">
              <a:spcBef>
                <a:spcPts val="600"/>
              </a:spcBef>
              <a:buFont typeface="Arial" pitchFamily="34" charset="0"/>
              <a:buChar char="•"/>
            </a:pPr>
            <a:r>
              <a:rPr lang="en-CA" sz="2000" dirty="0"/>
              <a:t>Attach a coordinate system to everything that is not rigidly fixed to an already existing coordinate system.</a:t>
            </a:r>
          </a:p>
          <a:p>
            <a:pPr marL="342900" indent="-342900">
              <a:spcBef>
                <a:spcPts val="600"/>
              </a:spcBef>
              <a:buFont typeface="Arial" pitchFamily="34" charset="0"/>
              <a:buChar char="•"/>
            </a:pPr>
            <a:r>
              <a:rPr lang="en-CA" sz="2000" dirty="0"/>
              <a:t>Name coordinate systems consistently.</a:t>
            </a:r>
          </a:p>
          <a:p>
            <a:pPr marL="342900" indent="-342900">
              <a:spcBef>
                <a:spcPts val="600"/>
              </a:spcBef>
              <a:buFont typeface="Arial" pitchFamily="34" charset="0"/>
              <a:buChar char="•"/>
            </a:pPr>
            <a:r>
              <a:rPr lang="en-CA" sz="2000" dirty="0"/>
              <a:t>Define points WITH respect to coordinate systems.</a:t>
            </a:r>
          </a:p>
        </p:txBody>
      </p:sp>
      <p:sp>
        <p:nvSpPr>
          <p:cNvPr id="24" name="Oval 23"/>
          <p:cNvSpPr/>
          <p:nvPr/>
        </p:nvSpPr>
        <p:spPr>
          <a:xfrm>
            <a:off x="1631665" y="2577817"/>
            <a:ext cx="125343" cy="125343"/>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p:cNvGrpSpPr/>
          <p:nvPr/>
        </p:nvGrpSpPr>
        <p:grpSpPr>
          <a:xfrm>
            <a:off x="1226996" y="1493785"/>
            <a:ext cx="1725804" cy="1790152"/>
            <a:chOff x="457200" y="2538948"/>
            <a:chExt cx="1725804" cy="1790152"/>
          </a:xfrm>
        </p:grpSpPr>
        <p:cxnSp>
          <p:nvCxnSpPr>
            <p:cNvPr id="33" name="Straight Arrow Connector 32"/>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37" name="TextBox 36"/>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38" name="TextBox 37"/>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39" name="TextBox 38"/>
          <p:cNvSpPr txBox="1"/>
          <p:nvPr/>
        </p:nvSpPr>
        <p:spPr>
          <a:xfrm>
            <a:off x="1778681" y="2198576"/>
            <a:ext cx="749308" cy="369332"/>
          </a:xfrm>
          <a:prstGeom prst="rect">
            <a:avLst/>
          </a:prstGeom>
          <a:noFill/>
        </p:spPr>
        <p:txBody>
          <a:bodyPr wrap="none" rtlCol="0">
            <a:spAutoFit/>
          </a:bodyPr>
          <a:lstStyle/>
          <a:p>
            <a:r>
              <a:rPr lang="en-CA" b="1" dirty="0"/>
              <a:t>Probe</a:t>
            </a:r>
          </a:p>
        </p:txBody>
      </p:sp>
      <p:sp>
        <p:nvSpPr>
          <p:cNvPr id="42" name="Arc 41"/>
          <p:cNvSpPr/>
          <p:nvPr/>
        </p:nvSpPr>
        <p:spPr>
          <a:xfrm>
            <a:off x="-431738" y="2198576"/>
            <a:ext cx="2548786" cy="3329505"/>
          </a:xfrm>
          <a:prstGeom prst="arc">
            <a:avLst>
              <a:gd name="adj1" fmla="val 19018334"/>
              <a:gd name="adj2" fmla="val 4218291"/>
            </a:avLst>
          </a:prstGeom>
          <a:ln w="25400">
            <a:solidFill>
              <a:schemeClr val="tx1"/>
            </a:solidFill>
            <a:prstDash val="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3" name="TextBox 42"/>
          <p:cNvSpPr txBox="1"/>
          <p:nvPr/>
        </p:nvSpPr>
        <p:spPr>
          <a:xfrm>
            <a:off x="2264819" y="4183333"/>
            <a:ext cx="1854226" cy="369332"/>
          </a:xfrm>
          <a:prstGeom prst="rect">
            <a:avLst/>
          </a:prstGeom>
          <a:noFill/>
        </p:spPr>
        <p:txBody>
          <a:bodyPr wrap="none" rtlCol="0">
            <a:spAutoFit/>
          </a:bodyPr>
          <a:lstStyle/>
          <a:p>
            <a:r>
              <a:rPr lang="en-CA" b="1" dirty="0"/>
              <a:t>Relative to what?</a:t>
            </a:r>
          </a:p>
        </p:txBody>
      </p:sp>
      <p:sp>
        <p:nvSpPr>
          <p:cNvPr id="45" name="TextBox 44"/>
          <p:cNvSpPr txBox="1"/>
          <p:nvPr/>
        </p:nvSpPr>
        <p:spPr>
          <a:xfrm>
            <a:off x="4998045" y="5303674"/>
            <a:ext cx="3389766" cy="1092607"/>
          </a:xfrm>
          <a:prstGeom prst="rect">
            <a:avLst/>
          </a:prstGeom>
          <a:noFill/>
        </p:spPr>
        <p:txBody>
          <a:bodyPr wrap="square" rtlCol="0">
            <a:spAutoFit/>
          </a:bodyPr>
          <a:lstStyle/>
          <a:p>
            <a:pPr>
              <a:spcBef>
                <a:spcPts val="600"/>
              </a:spcBef>
            </a:pPr>
            <a:r>
              <a:rPr lang="en-CA" sz="2000" dirty="0"/>
              <a:t>Note:</a:t>
            </a:r>
          </a:p>
          <a:p>
            <a:pPr>
              <a:spcBef>
                <a:spcPts val="600"/>
              </a:spcBef>
            </a:pPr>
            <a:r>
              <a:rPr lang="en-CA" sz="2000" dirty="0"/>
              <a:t>There is no absolute "world" coordinate system!</a:t>
            </a:r>
          </a:p>
        </p:txBody>
      </p:sp>
    </p:spTree>
    <p:extLst>
      <p:ext uri="{BB962C8B-B14F-4D97-AF65-F5344CB8AC3E}">
        <p14:creationId xmlns:p14="http://schemas.microsoft.com/office/powerpoint/2010/main" val="147596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Coordinate transform</a:t>
            </a:r>
          </a:p>
        </p:txBody>
      </p:sp>
      <p:grpSp>
        <p:nvGrpSpPr>
          <p:cNvPr id="3" name="Group 2"/>
          <p:cNvGrpSpPr/>
          <p:nvPr/>
        </p:nvGrpSpPr>
        <p:grpSpPr>
          <a:xfrm>
            <a:off x="645804" y="2033845"/>
            <a:ext cx="1725804" cy="1790152"/>
            <a:chOff x="457200" y="2538948"/>
            <a:chExt cx="1725804" cy="1790152"/>
          </a:xfrm>
        </p:grpSpPr>
        <p:cxnSp>
          <p:nvCxnSpPr>
            <p:cNvPr id="4" name="Straight Arrow Connector 3"/>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8" name="TextBox 7"/>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9" name="TextBox 8"/>
            <p:cNvSpPr txBox="1"/>
            <p:nvPr/>
          </p:nvSpPr>
          <p:spPr>
            <a:xfrm>
              <a:off x="589522" y="3959768"/>
              <a:ext cx="295274" cy="369332"/>
            </a:xfrm>
            <a:prstGeom prst="rect">
              <a:avLst/>
            </a:prstGeom>
            <a:noFill/>
          </p:spPr>
          <p:txBody>
            <a:bodyPr wrap="none" rtlCol="0">
              <a:spAutoFit/>
            </a:bodyPr>
            <a:lstStyle/>
            <a:p>
              <a:r>
                <a:rPr lang="en-CA" b="1" dirty="0"/>
                <a:t>Z</a:t>
              </a:r>
            </a:p>
          </p:txBody>
        </p:sp>
      </p:grpSp>
      <p:grpSp>
        <p:nvGrpSpPr>
          <p:cNvPr id="10" name="Group 9"/>
          <p:cNvGrpSpPr/>
          <p:nvPr/>
        </p:nvGrpSpPr>
        <p:grpSpPr>
          <a:xfrm>
            <a:off x="2446004" y="4699188"/>
            <a:ext cx="1725804" cy="1790152"/>
            <a:chOff x="457200" y="2538948"/>
            <a:chExt cx="1725804" cy="1790152"/>
          </a:xfrm>
        </p:grpSpPr>
        <p:cxnSp>
          <p:nvCxnSpPr>
            <p:cNvPr id="11" name="Straight Arrow Connector 10"/>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15" name="TextBox 14"/>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16" name="TextBox 15"/>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17" name="TextBox 16"/>
          <p:cNvSpPr txBox="1"/>
          <p:nvPr/>
        </p:nvSpPr>
        <p:spPr>
          <a:xfrm>
            <a:off x="1189351" y="2819304"/>
            <a:ext cx="1139607" cy="369332"/>
          </a:xfrm>
          <a:prstGeom prst="rect">
            <a:avLst/>
          </a:prstGeom>
          <a:noFill/>
        </p:spPr>
        <p:txBody>
          <a:bodyPr wrap="none" rtlCol="0">
            <a:spAutoFit/>
          </a:bodyPr>
          <a:lstStyle/>
          <a:p>
            <a:r>
              <a:rPr lang="en-CA" b="1" dirty="0"/>
              <a:t>Reference</a:t>
            </a:r>
          </a:p>
        </p:txBody>
      </p:sp>
      <p:sp>
        <p:nvSpPr>
          <p:cNvPr id="18" name="TextBox 17"/>
          <p:cNvSpPr txBox="1"/>
          <p:nvPr/>
        </p:nvSpPr>
        <p:spPr>
          <a:xfrm>
            <a:off x="2915399" y="5935342"/>
            <a:ext cx="874791" cy="369332"/>
          </a:xfrm>
          <a:prstGeom prst="rect">
            <a:avLst/>
          </a:prstGeom>
          <a:noFill/>
        </p:spPr>
        <p:txBody>
          <a:bodyPr wrap="none" rtlCol="0">
            <a:spAutoFit/>
          </a:bodyPr>
          <a:lstStyle/>
          <a:p>
            <a:r>
              <a:rPr lang="en-CA" b="1" dirty="0"/>
              <a:t>Tracker</a:t>
            </a:r>
          </a:p>
        </p:txBody>
      </p:sp>
      <p:sp>
        <p:nvSpPr>
          <p:cNvPr id="19" name="Arc 18"/>
          <p:cNvSpPr/>
          <p:nvPr/>
        </p:nvSpPr>
        <p:spPr>
          <a:xfrm>
            <a:off x="1159317" y="589674"/>
            <a:ext cx="4122001" cy="5269596"/>
          </a:xfrm>
          <a:prstGeom prst="arc">
            <a:avLst>
              <a:gd name="adj1" fmla="val 6236713"/>
              <a:gd name="adj2" fmla="val 10420226"/>
            </a:avLst>
          </a:prstGeom>
          <a:ln w="25400">
            <a:solidFill>
              <a:schemeClr val="tx1"/>
            </a:solidFill>
            <a:prstDash val="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0" name="TextBox 19"/>
          <p:cNvSpPr txBox="1"/>
          <p:nvPr/>
        </p:nvSpPr>
        <p:spPr>
          <a:xfrm>
            <a:off x="264906" y="4239090"/>
            <a:ext cx="3226974" cy="369332"/>
          </a:xfrm>
          <a:prstGeom prst="rect">
            <a:avLst/>
          </a:prstGeom>
          <a:noFill/>
        </p:spPr>
        <p:txBody>
          <a:bodyPr wrap="none" rtlCol="0">
            <a:spAutoFit/>
          </a:bodyPr>
          <a:lstStyle/>
          <a:p>
            <a:r>
              <a:rPr lang="en-CA" b="1" dirty="0">
                <a:solidFill>
                  <a:srgbClr val="FF0000"/>
                </a:solidFill>
              </a:rPr>
              <a:t>Tracker-To-Reference-Transform</a:t>
            </a:r>
          </a:p>
        </p:txBody>
      </p:sp>
      <p:sp>
        <p:nvSpPr>
          <p:cNvPr id="21" name="TextBox 20"/>
          <p:cNvSpPr txBox="1"/>
          <p:nvPr/>
        </p:nvSpPr>
        <p:spPr>
          <a:xfrm>
            <a:off x="5422139" y="1451917"/>
            <a:ext cx="3389766" cy="2477601"/>
          </a:xfrm>
          <a:prstGeom prst="rect">
            <a:avLst/>
          </a:prstGeom>
          <a:noFill/>
        </p:spPr>
        <p:txBody>
          <a:bodyPr wrap="square" rtlCol="0">
            <a:spAutoFit/>
          </a:bodyPr>
          <a:lstStyle/>
          <a:p>
            <a:pPr>
              <a:spcBef>
                <a:spcPts val="600"/>
              </a:spcBef>
            </a:pPr>
            <a:r>
              <a:rPr lang="en-CA" sz="2000" b="1" dirty="0"/>
              <a:t>Transforms</a:t>
            </a:r>
          </a:p>
          <a:p>
            <a:pPr marL="285750" indent="-285750">
              <a:spcBef>
                <a:spcPts val="600"/>
              </a:spcBef>
              <a:buFont typeface="Arial" pitchFamily="34" charset="0"/>
              <a:buChar char="•"/>
            </a:pPr>
            <a:r>
              <a:rPr lang="en-CA" sz="2000" dirty="0"/>
              <a:t>describe </a:t>
            </a:r>
            <a:r>
              <a:rPr lang="en-CA" sz="2000" u="sng" dirty="0"/>
              <a:t>every</a:t>
            </a:r>
            <a:r>
              <a:rPr lang="en-CA" sz="2000" dirty="0"/>
              <a:t> linear spatial relationship</a:t>
            </a:r>
          </a:p>
          <a:p>
            <a:pPr marL="285750" indent="-285750">
              <a:spcBef>
                <a:spcPts val="600"/>
              </a:spcBef>
              <a:buFont typeface="Arial" pitchFamily="34" charset="0"/>
              <a:buChar char="•"/>
            </a:pPr>
            <a:r>
              <a:rPr lang="en-CA" sz="2000" dirty="0"/>
              <a:t>internally represented by 4x4 matrices</a:t>
            </a:r>
          </a:p>
          <a:p>
            <a:pPr marL="285750" indent="-285750">
              <a:spcBef>
                <a:spcPts val="600"/>
              </a:spcBef>
              <a:buFont typeface="Arial" pitchFamily="34" charset="0"/>
              <a:buChar char="•"/>
            </a:pPr>
            <a:r>
              <a:rPr lang="en-CA" sz="2000" dirty="0"/>
              <a:t>concatenated by matrix multiplication</a:t>
            </a:r>
          </a:p>
        </p:txBody>
      </p:sp>
      <p:sp>
        <p:nvSpPr>
          <p:cNvPr id="24" name="Oval 23"/>
          <p:cNvSpPr/>
          <p:nvPr/>
        </p:nvSpPr>
        <p:spPr>
          <a:xfrm>
            <a:off x="3312553" y="2843935"/>
            <a:ext cx="269337" cy="269337"/>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p:cNvGrpSpPr/>
          <p:nvPr/>
        </p:nvGrpSpPr>
        <p:grpSpPr>
          <a:xfrm>
            <a:off x="2970452" y="1824974"/>
            <a:ext cx="1725804" cy="1790152"/>
            <a:chOff x="457200" y="2538948"/>
            <a:chExt cx="1725804" cy="1790152"/>
          </a:xfrm>
        </p:grpSpPr>
        <p:cxnSp>
          <p:nvCxnSpPr>
            <p:cNvPr id="33" name="Straight Arrow Connector 32"/>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37" name="TextBox 36"/>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38" name="TextBox 37"/>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39" name="TextBox 38"/>
          <p:cNvSpPr txBox="1"/>
          <p:nvPr/>
        </p:nvSpPr>
        <p:spPr>
          <a:xfrm>
            <a:off x="3522137" y="2529765"/>
            <a:ext cx="749308" cy="369332"/>
          </a:xfrm>
          <a:prstGeom prst="rect">
            <a:avLst/>
          </a:prstGeom>
          <a:noFill/>
        </p:spPr>
        <p:txBody>
          <a:bodyPr wrap="none" rtlCol="0">
            <a:spAutoFit/>
          </a:bodyPr>
          <a:lstStyle/>
          <a:p>
            <a:r>
              <a:rPr lang="en-CA" b="1" dirty="0"/>
              <a:t>Probe</a:t>
            </a:r>
          </a:p>
        </p:txBody>
      </p:sp>
      <p:sp>
        <p:nvSpPr>
          <p:cNvPr id="40" name="Arc 39"/>
          <p:cNvSpPr/>
          <p:nvPr/>
        </p:nvSpPr>
        <p:spPr>
          <a:xfrm>
            <a:off x="1311718" y="2009640"/>
            <a:ext cx="2128130" cy="2422147"/>
          </a:xfrm>
          <a:prstGeom prst="arc">
            <a:avLst>
              <a:gd name="adj1" fmla="val 12211327"/>
              <a:gd name="adj2" fmla="val 20030726"/>
            </a:avLst>
          </a:prstGeom>
          <a:ln w="25400">
            <a:solidFill>
              <a:schemeClr val="tx1"/>
            </a:solidFill>
            <a:prstDash val="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TextBox 40"/>
          <p:cNvSpPr txBox="1"/>
          <p:nvPr/>
        </p:nvSpPr>
        <p:spPr>
          <a:xfrm>
            <a:off x="390390" y="1550607"/>
            <a:ext cx="3101490" cy="369332"/>
          </a:xfrm>
          <a:prstGeom prst="rect">
            <a:avLst/>
          </a:prstGeom>
          <a:noFill/>
        </p:spPr>
        <p:txBody>
          <a:bodyPr wrap="none" rtlCol="0">
            <a:spAutoFit/>
          </a:bodyPr>
          <a:lstStyle/>
          <a:p>
            <a:r>
              <a:rPr lang="en-CA" b="1" dirty="0"/>
              <a:t>Probe-To-Reference-Transform</a:t>
            </a:r>
          </a:p>
        </p:txBody>
      </p:sp>
      <p:sp>
        <p:nvSpPr>
          <p:cNvPr id="42" name="Arc 41"/>
          <p:cNvSpPr/>
          <p:nvPr/>
        </p:nvSpPr>
        <p:spPr>
          <a:xfrm>
            <a:off x="1311718" y="2529765"/>
            <a:ext cx="2548786" cy="3329505"/>
          </a:xfrm>
          <a:prstGeom prst="arc">
            <a:avLst>
              <a:gd name="adj1" fmla="val 19018334"/>
              <a:gd name="adj2" fmla="val 4218291"/>
            </a:avLst>
          </a:prstGeom>
          <a:ln w="25400">
            <a:solidFill>
              <a:schemeClr val="tx1"/>
            </a:solidFill>
            <a:prstDash val="dash"/>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3" name="TextBox 42"/>
          <p:cNvSpPr txBox="1"/>
          <p:nvPr/>
        </p:nvSpPr>
        <p:spPr>
          <a:xfrm>
            <a:off x="3644458" y="5072136"/>
            <a:ext cx="2836674" cy="369332"/>
          </a:xfrm>
          <a:prstGeom prst="rect">
            <a:avLst/>
          </a:prstGeom>
          <a:noFill/>
        </p:spPr>
        <p:txBody>
          <a:bodyPr wrap="none" rtlCol="0">
            <a:spAutoFit/>
          </a:bodyPr>
          <a:lstStyle/>
          <a:p>
            <a:r>
              <a:rPr lang="en-CA" b="1" dirty="0"/>
              <a:t>Probe-To-Tracker-Transform</a:t>
            </a:r>
          </a:p>
        </p:txBody>
      </p:sp>
      <p:sp>
        <p:nvSpPr>
          <p:cNvPr id="44" name="TextBox 43"/>
          <p:cNvSpPr txBox="1"/>
          <p:nvPr/>
        </p:nvSpPr>
        <p:spPr>
          <a:xfrm>
            <a:off x="5697125" y="4246422"/>
            <a:ext cx="2582758" cy="461665"/>
          </a:xfrm>
          <a:prstGeom prst="rect">
            <a:avLst/>
          </a:prstGeom>
          <a:noFill/>
        </p:spPr>
        <p:txBody>
          <a:bodyPr wrap="none" rtlCol="0">
            <a:spAutoFit/>
          </a:bodyPr>
          <a:lstStyle/>
          <a:p>
            <a:r>
              <a:rPr lang="en-CA" sz="2400" b="1" dirty="0"/>
              <a:t>P→R = T→R * P→T</a:t>
            </a:r>
          </a:p>
        </p:txBody>
      </p:sp>
    </p:spTree>
    <p:extLst>
      <p:ext uri="{BB962C8B-B14F-4D97-AF65-F5344CB8AC3E}">
        <p14:creationId xmlns:p14="http://schemas.microsoft.com/office/powerpoint/2010/main" val="191280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Transform</a:t>
            </a:r>
          </a:p>
        </p:txBody>
      </p:sp>
      <p:grpSp>
        <p:nvGrpSpPr>
          <p:cNvPr id="3" name="Group 2"/>
          <p:cNvGrpSpPr/>
          <p:nvPr/>
        </p:nvGrpSpPr>
        <p:grpSpPr>
          <a:xfrm>
            <a:off x="746576" y="1763815"/>
            <a:ext cx="1725804" cy="1790152"/>
            <a:chOff x="457200" y="2538948"/>
            <a:chExt cx="1725804" cy="1790152"/>
          </a:xfrm>
        </p:grpSpPr>
        <p:cxnSp>
          <p:nvCxnSpPr>
            <p:cNvPr id="4" name="Straight Arrow Connector 3"/>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8" name="TextBox 7"/>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9" name="TextBox 8"/>
            <p:cNvSpPr txBox="1"/>
            <p:nvPr/>
          </p:nvSpPr>
          <p:spPr>
            <a:xfrm>
              <a:off x="589522" y="3959768"/>
              <a:ext cx="295274" cy="369332"/>
            </a:xfrm>
            <a:prstGeom prst="rect">
              <a:avLst/>
            </a:prstGeom>
            <a:noFill/>
          </p:spPr>
          <p:txBody>
            <a:bodyPr wrap="none" rtlCol="0">
              <a:spAutoFit/>
            </a:bodyPr>
            <a:lstStyle/>
            <a:p>
              <a:r>
                <a:rPr lang="en-CA" b="1" dirty="0"/>
                <a:t>Z</a:t>
              </a:r>
            </a:p>
          </p:txBody>
        </p:sp>
      </p:grpSp>
      <p:grpSp>
        <p:nvGrpSpPr>
          <p:cNvPr id="10" name="Group 9"/>
          <p:cNvGrpSpPr/>
          <p:nvPr/>
        </p:nvGrpSpPr>
        <p:grpSpPr>
          <a:xfrm>
            <a:off x="2546776" y="4429158"/>
            <a:ext cx="1725804" cy="1790152"/>
            <a:chOff x="457200" y="2538948"/>
            <a:chExt cx="1725804" cy="1790152"/>
          </a:xfrm>
        </p:grpSpPr>
        <p:cxnSp>
          <p:nvCxnSpPr>
            <p:cNvPr id="11" name="Straight Arrow Connector 10"/>
            <p:cNvCxnSpPr/>
            <p:nvPr/>
          </p:nvCxnSpPr>
          <p:spPr>
            <a:xfrm flipV="1">
              <a:off x="926595" y="2618910"/>
              <a:ext cx="0" cy="10801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26595" y="3699030"/>
              <a:ext cx="117013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 y="3699030"/>
              <a:ext cx="469395" cy="4693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71700" y="3734743"/>
              <a:ext cx="311304" cy="369332"/>
            </a:xfrm>
            <a:prstGeom prst="rect">
              <a:avLst/>
            </a:prstGeom>
            <a:noFill/>
          </p:spPr>
          <p:txBody>
            <a:bodyPr wrap="none" rtlCol="0">
              <a:spAutoFit/>
            </a:bodyPr>
            <a:lstStyle/>
            <a:p>
              <a:r>
                <a:rPr lang="en-CA" b="1" dirty="0"/>
                <a:t>X</a:t>
              </a:r>
            </a:p>
          </p:txBody>
        </p:sp>
        <p:sp>
          <p:nvSpPr>
            <p:cNvPr id="15" name="TextBox 14"/>
            <p:cNvSpPr txBox="1"/>
            <p:nvPr/>
          </p:nvSpPr>
          <p:spPr>
            <a:xfrm>
              <a:off x="981648" y="2538948"/>
              <a:ext cx="304892" cy="369332"/>
            </a:xfrm>
            <a:prstGeom prst="rect">
              <a:avLst/>
            </a:prstGeom>
            <a:noFill/>
          </p:spPr>
          <p:txBody>
            <a:bodyPr wrap="none" rtlCol="0">
              <a:spAutoFit/>
            </a:bodyPr>
            <a:lstStyle/>
            <a:p>
              <a:r>
                <a:rPr lang="en-CA" b="1" dirty="0"/>
                <a:t>Y</a:t>
              </a:r>
            </a:p>
          </p:txBody>
        </p:sp>
        <p:sp>
          <p:nvSpPr>
            <p:cNvPr id="16" name="TextBox 15"/>
            <p:cNvSpPr txBox="1"/>
            <p:nvPr/>
          </p:nvSpPr>
          <p:spPr>
            <a:xfrm>
              <a:off x="589522" y="3959768"/>
              <a:ext cx="295274" cy="369332"/>
            </a:xfrm>
            <a:prstGeom prst="rect">
              <a:avLst/>
            </a:prstGeom>
            <a:noFill/>
          </p:spPr>
          <p:txBody>
            <a:bodyPr wrap="none" rtlCol="0">
              <a:spAutoFit/>
            </a:bodyPr>
            <a:lstStyle/>
            <a:p>
              <a:r>
                <a:rPr lang="en-CA" b="1" dirty="0"/>
                <a:t>Z</a:t>
              </a:r>
            </a:p>
          </p:txBody>
        </p:sp>
      </p:grpSp>
      <p:sp>
        <p:nvSpPr>
          <p:cNvPr id="17" name="TextBox 16"/>
          <p:cNvSpPr txBox="1"/>
          <p:nvPr/>
        </p:nvSpPr>
        <p:spPr>
          <a:xfrm>
            <a:off x="1271024" y="2394987"/>
            <a:ext cx="574196" cy="369332"/>
          </a:xfrm>
          <a:prstGeom prst="rect">
            <a:avLst/>
          </a:prstGeom>
          <a:noFill/>
        </p:spPr>
        <p:txBody>
          <a:bodyPr wrap="none" rtlCol="0">
            <a:spAutoFit/>
          </a:bodyPr>
          <a:lstStyle/>
          <a:p>
            <a:r>
              <a:rPr lang="en-CA" dirty="0"/>
              <a:t>One</a:t>
            </a:r>
          </a:p>
        </p:txBody>
      </p:sp>
      <p:sp>
        <p:nvSpPr>
          <p:cNvPr id="18" name="TextBox 17"/>
          <p:cNvSpPr txBox="1"/>
          <p:nvPr/>
        </p:nvSpPr>
        <p:spPr>
          <a:xfrm>
            <a:off x="3145797" y="5121443"/>
            <a:ext cx="731290" cy="369332"/>
          </a:xfrm>
          <a:prstGeom prst="rect">
            <a:avLst/>
          </a:prstGeom>
          <a:noFill/>
        </p:spPr>
        <p:txBody>
          <a:bodyPr wrap="none" rtlCol="0">
            <a:spAutoFit/>
          </a:bodyPr>
          <a:lstStyle/>
          <a:p>
            <a:r>
              <a:rPr lang="en-CA" dirty="0"/>
              <a:t>Other</a:t>
            </a:r>
          </a:p>
        </p:txBody>
      </p:sp>
      <p:sp>
        <p:nvSpPr>
          <p:cNvPr id="19" name="Arc 18"/>
          <p:cNvSpPr/>
          <p:nvPr/>
        </p:nvSpPr>
        <p:spPr>
          <a:xfrm>
            <a:off x="1260089" y="319644"/>
            <a:ext cx="4122001" cy="5269596"/>
          </a:xfrm>
          <a:prstGeom prst="arc">
            <a:avLst>
              <a:gd name="adj1" fmla="val 6236713"/>
              <a:gd name="adj2" fmla="val 10420226"/>
            </a:avLst>
          </a:prstGeom>
          <a:ln w="25400">
            <a:solidFill>
              <a:schemeClr val="tx1"/>
            </a:solidFill>
            <a:prstDash val="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0" name="TextBox 19"/>
          <p:cNvSpPr txBox="1"/>
          <p:nvPr/>
        </p:nvSpPr>
        <p:spPr>
          <a:xfrm>
            <a:off x="1511661" y="3694384"/>
            <a:ext cx="2320892" cy="369332"/>
          </a:xfrm>
          <a:prstGeom prst="rect">
            <a:avLst/>
          </a:prstGeom>
          <a:noFill/>
        </p:spPr>
        <p:txBody>
          <a:bodyPr wrap="none" rtlCol="0">
            <a:spAutoFit/>
          </a:bodyPr>
          <a:lstStyle/>
          <a:p>
            <a:r>
              <a:rPr lang="en-CA" b="1" dirty="0" err="1">
                <a:solidFill>
                  <a:srgbClr val="FF0000"/>
                </a:solidFill>
              </a:rPr>
              <a:t>OneToOtherTransform</a:t>
            </a:r>
            <a:endParaRPr lang="en-CA" b="1" dirty="0">
              <a:solidFill>
                <a:srgbClr val="FF0000"/>
              </a:solidFill>
            </a:endParaRPr>
          </a:p>
        </p:txBody>
      </p:sp>
      <p:sp>
        <p:nvSpPr>
          <p:cNvPr id="22" name="TextBox 21"/>
          <p:cNvSpPr txBox="1"/>
          <p:nvPr/>
        </p:nvSpPr>
        <p:spPr>
          <a:xfrm>
            <a:off x="4842030" y="2104095"/>
            <a:ext cx="3324500" cy="3046988"/>
          </a:xfrm>
          <a:prstGeom prst="rect">
            <a:avLst/>
          </a:prstGeom>
          <a:noFill/>
        </p:spPr>
        <p:txBody>
          <a:bodyPr wrap="none" rtlCol="0">
            <a:spAutoFit/>
          </a:bodyPr>
          <a:lstStyle/>
          <a:p>
            <a:r>
              <a:rPr lang="en-CA" sz="2400" b="1" dirty="0"/>
              <a:t>Types of transforms</a:t>
            </a:r>
          </a:p>
          <a:p>
            <a:endParaRPr lang="en-CA" sz="2400" b="1" dirty="0"/>
          </a:p>
          <a:p>
            <a:pPr marL="342900" indent="-342900">
              <a:buFont typeface="Arial" pitchFamily="34" charset="0"/>
              <a:buChar char="•"/>
            </a:pPr>
            <a:r>
              <a:rPr lang="en-CA" b="1" dirty="0"/>
              <a:t>Rigid</a:t>
            </a:r>
          </a:p>
          <a:p>
            <a:pPr marL="800100" lvl="1" indent="-342900">
              <a:buFont typeface="Arial" pitchFamily="34" charset="0"/>
              <a:buChar char="•"/>
            </a:pPr>
            <a:r>
              <a:rPr lang="en-CA" dirty="0"/>
              <a:t>Translation</a:t>
            </a:r>
          </a:p>
          <a:p>
            <a:pPr marL="800100" lvl="1" indent="-342900">
              <a:buFont typeface="Arial" pitchFamily="34" charset="0"/>
              <a:buChar char="•"/>
            </a:pPr>
            <a:r>
              <a:rPr lang="en-CA" dirty="0"/>
              <a:t>Rotation</a:t>
            </a:r>
          </a:p>
          <a:p>
            <a:pPr marL="342900" indent="-342900">
              <a:buFont typeface="Arial" pitchFamily="34" charset="0"/>
              <a:buChar char="•"/>
            </a:pPr>
            <a:r>
              <a:rPr lang="en-CA" b="1" dirty="0"/>
              <a:t>Similarity</a:t>
            </a:r>
          </a:p>
          <a:p>
            <a:pPr marL="800100" lvl="1" indent="-342900">
              <a:buFont typeface="Arial" pitchFamily="34" charset="0"/>
              <a:buChar char="•"/>
            </a:pPr>
            <a:r>
              <a:rPr lang="en-CA" dirty="0"/>
              <a:t>Isotropic scaling</a:t>
            </a:r>
          </a:p>
          <a:p>
            <a:pPr marL="342900" indent="-342900">
              <a:buFont typeface="Arial" pitchFamily="34" charset="0"/>
              <a:buChar char="•"/>
            </a:pPr>
            <a:r>
              <a:rPr lang="en-CA" b="1" dirty="0"/>
              <a:t>Affine</a:t>
            </a:r>
            <a:endParaRPr lang="en-CA" dirty="0"/>
          </a:p>
          <a:p>
            <a:pPr marL="800100" lvl="1" indent="-342900">
              <a:buFont typeface="Arial" pitchFamily="34" charset="0"/>
              <a:buChar char="•"/>
            </a:pPr>
            <a:r>
              <a:rPr lang="en-CA" dirty="0"/>
              <a:t>Anisotropic scaling, skew</a:t>
            </a:r>
          </a:p>
          <a:p>
            <a:pPr marL="342900" indent="-342900">
              <a:buFont typeface="Arial" pitchFamily="34" charset="0"/>
              <a:buChar char="•"/>
            </a:pPr>
            <a:r>
              <a:rPr lang="en-CA" b="1" dirty="0"/>
              <a:t>Deformable (non-linear)</a:t>
            </a:r>
          </a:p>
        </p:txBody>
      </p:sp>
    </p:spTree>
    <p:extLst>
      <p:ext uri="{BB962C8B-B14F-4D97-AF65-F5344CB8AC3E}">
        <p14:creationId xmlns:p14="http://schemas.microsoft.com/office/powerpoint/2010/main" val="110323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Transforms (PLUS)</a:t>
            </a:r>
          </a:p>
        </p:txBody>
      </p:sp>
      <p:sp>
        <p:nvSpPr>
          <p:cNvPr id="23" name="TextBox 22"/>
          <p:cNvSpPr txBox="1"/>
          <p:nvPr/>
        </p:nvSpPr>
        <p:spPr>
          <a:xfrm>
            <a:off x="1" y="1869500"/>
            <a:ext cx="9144000" cy="3231654"/>
          </a:xfrm>
          <a:prstGeom prst="rect">
            <a:avLst/>
          </a:prstGeom>
          <a:noFill/>
        </p:spPr>
        <p:txBody>
          <a:bodyPr wrap="square" rtlCol="0">
            <a:spAutoFit/>
          </a:bodyPr>
          <a:lstStyle/>
          <a:p>
            <a:r>
              <a:rPr lang="en-CA" dirty="0"/>
              <a:t>All transforms are defined by the names of the two coordinate systems that it transforms between:</a:t>
            </a:r>
          </a:p>
          <a:p>
            <a:endParaRPr lang="en-CA" dirty="0"/>
          </a:p>
          <a:p>
            <a:r>
              <a:rPr lang="en-CA" sz="1200" dirty="0">
                <a:latin typeface="Courier New" pitchFamily="49" charset="0"/>
                <a:cs typeface="Courier New" pitchFamily="49" charset="0"/>
              </a:rPr>
              <a:t>&lt;</a:t>
            </a:r>
            <a:r>
              <a:rPr lang="en-CA" sz="1200" dirty="0" err="1">
                <a:latin typeface="Courier New" pitchFamily="49" charset="0"/>
                <a:cs typeface="Courier New" pitchFamily="49" charset="0"/>
              </a:rPr>
              <a:t>FromCoordinateSystem</a:t>
            </a:r>
            <a:r>
              <a:rPr lang="en-CA" sz="1200" dirty="0">
                <a:latin typeface="Courier New" pitchFamily="49" charset="0"/>
                <a:cs typeface="Courier New" pitchFamily="49" charset="0"/>
              </a:rPr>
              <a:t>&gt;To&lt;</a:t>
            </a:r>
            <a:r>
              <a:rPr lang="en-CA" sz="1200" dirty="0" err="1">
                <a:latin typeface="Courier New" pitchFamily="49" charset="0"/>
                <a:cs typeface="Courier New" pitchFamily="49" charset="0"/>
              </a:rPr>
              <a:t>ToCoordinateSystem</a:t>
            </a:r>
            <a:r>
              <a:rPr lang="en-CA" sz="1200" dirty="0">
                <a:latin typeface="Courier New" pitchFamily="49" charset="0"/>
                <a:cs typeface="Courier New" pitchFamily="49" charset="0"/>
              </a:rPr>
              <a:t>&gt;Transform = &lt;</a:t>
            </a:r>
            <a:r>
              <a:rPr lang="en-CA" sz="1200" dirty="0" err="1">
                <a:latin typeface="Courier New" pitchFamily="49" charset="0"/>
                <a:cs typeface="Courier New" pitchFamily="49" charset="0"/>
              </a:rPr>
              <a:t>Rxx</a:t>
            </a:r>
            <a:r>
              <a:rPr lang="en-CA" sz="1200" dirty="0">
                <a:latin typeface="Courier New" pitchFamily="49" charset="0"/>
                <a:cs typeface="Courier New" pitchFamily="49" charset="0"/>
              </a:rPr>
              <a:t>&gt; &lt;</a:t>
            </a:r>
            <a:r>
              <a:rPr lang="en-CA" sz="1200" dirty="0" err="1">
                <a:latin typeface="Courier New" pitchFamily="49" charset="0"/>
                <a:cs typeface="Courier New" pitchFamily="49" charset="0"/>
              </a:rPr>
              <a:t>Rxy</a:t>
            </a:r>
            <a:r>
              <a:rPr lang="en-CA" sz="1200" dirty="0">
                <a:latin typeface="Courier New" pitchFamily="49" charset="0"/>
                <a:cs typeface="Courier New" pitchFamily="49" charset="0"/>
              </a:rPr>
              <a:t>&gt; &lt;</a:t>
            </a:r>
            <a:r>
              <a:rPr lang="en-CA" sz="1200" dirty="0" err="1">
                <a:latin typeface="Courier New" pitchFamily="49" charset="0"/>
                <a:cs typeface="Courier New" pitchFamily="49" charset="0"/>
              </a:rPr>
              <a:t>Rxz</a:t>
            </a:r>
            <a:r>
              <a:rPr lang="en-CA" sz="1200" dirty="0">
                <a:latin typeface="Courier New" pitchFamily="49" charset="0"/>
                <a:cs typeface="Courier New" pitchFamily="49" charset="0"/>
              </a:rPr>
              <a:t>&gt; &lt;</a:t>
            </a:r>
            <a:r>
              <a:rPr lang="en-CA" sz="1200" dirty="0" err="1">
                <a:latin typeface="Courier New" pitchFamily="49" charset="0"/>
                <a:cs typeface="Courier New" pitchFamily="49" charset="0"/>
              </a:rPr>
              <a:t>Tx</a:t>
            </a:r>
            <a:r>
              <a:rPr lang="en-CA" sz="1200" dirty="0">
                <a:latin typeface="Courier New" pitchFamily="49" charset="0"/>
                <a:cs typeface="Courier New" pitchFamily="49" charset="0"/>
              </a:rPr>
              <a:t>&gt;</a:t>
            </a:r>
          </a:p>
          <a:p>
            <a:r>
              <a:rPr lang="en-CA" sz="1200" dirty="0">
                <a:latin typeface="Courier New" pitchFamily="49" charset="0"/>
                <a:cs typeface="Courier New" pitchFamily="49" charset="0"/>
              </a:rPr>
              <a:t>                                                        &lt;</a:t>
            </a:r>
            <a:r>
              <a:rPr lang="en-CA" sz="1200" dirty="0" err="1">
                <a:latin typeface="Courier New" pitchFamily="49" charset="0"/>
                <a:cs typeface="Courier New" pitchFamily="49" charset="0"/>
              </a:rPr>
              <a:t>Ryx</a:t>
            </a:r>
            <a:r>
              <a:rPr lang="en-CA" sz="1200" dirty="0">
                <a:latin typeface="Courier New" pitchFamily="49" charset="0"/>
                <a:cs typeface="Courier New" pitchFamily="49" charset="0"/>
              </a:rPr>
              <a:t>&gt; &lt;</a:t>
            </a:r>
            <a:r>
              <a:rPr lang="en-CA" sz="1200" dirty="0" err="1">
                <a:latin typeface="Courier New" pitchFamily="49" charset="0"/>
                <a:cs typeface="Courier New" pitchFamily="49" charset="0"/>
              </a:rPr>
              <a:t>Ryy</a:t>
            </a:r>
            <a:r>
              <a:rPr lang="en-CA" sz="1200" dirty="0">
                <a:latin typeface="Courier New" pitchFamily="49" charset="0"/>
                <a:cs typeface="Courier New" pitchFamily="49" charset="0"/>
              </a:rPr>
              <a:t>&gt; &lt;</a:t>
            </a:r>
            <a:r>
              <a:rPr lang="en-CA" sz="1200" dirty="0" err="1">
                <a:latin typeface="Courier New" pitchFamily="49" charset="0"/>
                <a:cs typeface="Courier New" pitchFamily="49" charset="0"/>
              </a:rPr>
              <a:t>Ryz</a:t>
            </a:r>
            <a:r>
              <a:rPr lang="en-CA" sz="1200" dirty="0">
                <a:latin typeface="Courier New" pitchFamily="49" charset="0"/>
                <a:cs typeface="Courier New" pitchFamily="49" charset="0"/>
              </a:rPr>
              <a:t>&gt; &lt;Ty&gt;</a:t>
            </a:r>
          </a:p>
          <a:p>
            <a:r>
              <a:rPr lang="en-CA" sz="1200" dirty="0">
                <a:latin typeface="Courier New" pitchFamily="49" charset="0"/>
                <a:cs typeface="Courier New" pitchFamily="49" charset="0"/>
              </a:rPr>
              <a:t>                                                        &lt;</a:t>
            </a:r>
            <a:r>
              <a:rPr lang="en-CA" sz="1200" dirty="0" err="1">
                <a:latin typeface="Courier New" pitchFamily="49" charset="0"/>
                <a:cs typeface="Courier New" pitchFamily="49" charset="0"/>
              </a:rPr>
              <a:t>Rzx</a:t>
            </a:r>
            <a:r>
              <a:rPr lang="en-CA" sz="1200" dirty="0">
                <a:latin typeface="Courier New" pitchFamily="49" charset="0"/>
                <a:cs typeface="Courier New" pitchFamily="49" charset="0"/>
              </a:rPr>
              <a:t>&gt; &lt;</a:t>
            </a:r>
            <a:r>
              <a:rPr lang="en-CA" sz="1200" dirty="0" err="1">
                <a:latin typeface="Courier New" pitchFamily="49" charset="0"/>
                <a:cs typeface="Courier New" pitchFamily="49" charset="0"/>
              </a:rPr>
              <a:t>Rzy</a:t>
            </a:r>
            <a:r>
              <a:rPr lang="en-CA" sz="1200" dirty="0">
                <a:latin typeface="Courier New" pitchFamily="49" charset="0"/>
                <a:cs typeface="Courier New" pitchFamily="49" charset="0"/>
              </a:rPr>
              <a:t>&gt; &lt;</a:t>
            </a:r>
            <a:r>
              <a:rPr lang="en-CA" sz="1200" dirty="0" err="1">
                <a:latin typeface="Courier New" pitchFamily="49" charset="0"/>
                <a:cs typeface="Courier New" pitchFamily="49" charset="0"/>
              </a:rPr>
              <a:t>Rzz</a:t>
            </a:r>
            <a:r>
              <a:rPr lang="en-CA" sz="1200" dirty="0">
                <a:latin typeface="Courier New" pitchFamily="49" charset="0"/>
                <a:cs typeface="Courier New" pitchFamily="49" charset="0"/>
              </a:rPr>
              <a:t>&gt; &lt;</a:t>
            </a:r>
            <a:r>
              <a:rPr lang="en-CA" sz="1200" dirty="0" err="1">
                <a:latin typeface="Courier New" pitchFamily="49" charset="0"/>
                <a:cs typeface="Courier New" pitchFamily="49" charset="0"/>
              </a:rPr>
              <a:t>Tz</a:t>
            </a:r>
            <a:r>
              <a:rPr lang="en-CA" sz="1200" dirty="0">
                <a:latin typeface="Courier New" pitchFamily="49" charset="0"/>
                <a:cs typeface="Courier New" pitchFamily="49" charset="0"/>
              </a:rPr>
              <a:t>&gt;</a:t>
            </a:r>
          </a:p>
          <a:p>
            <a:r>
              <a:rPr lang="en-CA" sz="1200" dirty="0">
                <a:latin typeface="Courier New" pitchFamily="49" charset="0"/>
                <a:cs typeface="Courier New" pitchFamily="49" charset="0"/>
              </a:rPr>
              <a:t>                                                        0     0     0     1</a:t>
            </a:r>
          </a:p>
          <a:p>
            <a:endParaRPr lang="en-CA" dirty="0"/>
          </a:p>
          <a:p>
            <a:r>
              <a:rPr lang="en-CA" dirty="0"/>
              <a:t>where</a:t>
            </a:r>
          </a:p>
          <a:p>
            <a:endParaRPr lang="en-CA" dirty="0"/>
          </a:p>
          <a:p>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Position_in_ToCoordinateSystem_x</a:t>
            </a:r>
            <a:r>
              <a:rPr lang="en-CA" sz="1200" dirty="0">
                <a:latin typeface="Courier New" pitchFamily="49" charset="0"/>
                <a:cs typeface="Courier New" pitchFamily="49" charset="0"/>
              </a:rPr>
              <a:t> ] = [ </a:t>
            </a:r>
            <a:r>
              <a:rPr lang="en-CA" sz="1200" dirty="0" err="1">
                <a:latin typeface="Courier New" pitchFamily="49" charset="0"/>
                <a:cs typeface="Courier New" pitchFamily="49" charset="0"/>
              </a:rPr>
              <a:t>Rxx</a:t>
            </a:r>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Rxy</a:t>
            </a:r>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Rxz</a:t>
            </a:r>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Tx</a:t>
            </a:r>
            <a:r>
              <a:rPr lang="en-CA" sz="1200" dirty="0">
                <a:latin typeface="Courier New" pitchFamily="49" charset="0"/>
                <a:cs typeface="Courier New" pitchFamily="49" charset="0"/>
              </a:rPr>
              <a:t> ] * [</a:t>
            </a:r>
            <a:r>
              <a:rPr lang="en-CA" sz="1200" dirty="0" err="1">
                <a:latin typeface="Courier New" pitchFamily="49" charset="0"/>
                <a:cs typeface="Courier New" pitchFamily="49" charset="0"/>
              </a:rPr>
              <a:t>Position_in_FromCoordinateSystem_x</a:t>
            </a:r>
            <a:r>
              <a:rPr lang="en-CA" sz="1200" dirty="0">
                <a:latin typeface="Courier New" pitchFamily="49" charset="0"/>
                <a:cs typeface="Courier New" pitchFamily="49" charset="0"/>
              </a:rPr>
              <a:t> ]</a:t>
            </a:r>
          </a:p>
          <a:p>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Position_in_ToCoordinateSystem_y</a:t>
            </a:r>
            <a:r>
              <a:rPr lang="en-CA" sz="1200" dirty="0">
                <a:latin typeface="Courier New" pitchFamily="49" charset="0"/>
                <a:cs typeface="Courier New" pitchFamily="49" charset="0"/>
              </a:rPr>
              <a:t> ]   [ </a:t>
            </a:r>
            <a:r>
              <a:rPr lang="en-CA" sz="1200" dirty="0" err="1">
                <a:latin typeface="Courier New" pitchFamily="49" charset="0"/>
                <a:cs typeface="Courier New" pitchFamily="49" charset="0"/>
              </a:rPr>
              <a:t>Ryx</a:t>
            </a:r>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Ryy</a:t>
            </a:r>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Ryz</a:t>
            </a:r>
            <a:r>
              <a:rPr lang="en-CA" sz="1200" dirty="0">
                <a:latin typeface="Courier New" pitchFamily="49" charset="0"/>
                <a:cs typeface="Courier New" pitchFamily="49" charset="0"/>
              </a:rPr>
              <a:t> Ty ]   [</a:t>
            </a:r>
            <a:r>
              <a:rPr lang="en-CA" sz="1200" dirty="0" err="1">
                <a:latin typeface="Courier New" pitchFamily="49" charset="0"/>
                <a:cs typeface="Courier New" pitchFamily="49" charset="0"/>
              </a:rPr>
              <a:t>Position_in_FromCoordinateSystem_y</a:t>
            </a:r>
            <a:r>
              <a:rPr lang="en-CA" sz="1200" dirty="0">
                <a:latin typeface="Courier New" pitchFamily="49" charset="0"/>
                <a:cs typeface="Courier New" pitchFamily="49" charset="0"/>
              </a:rPr>
              <a:t> ]</a:t>
            </a:r>
            <a:br>
              <a:rPr lang="en-CA" sz="1200" dirty="0">
                <a:latin typeface="Courier New" pitchFamily="49" charset="0"/>
                <a:cs typeface="Courier New" pitchFamily="49" charset="0"/>
              </a:rPr>
            </a:br>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Position_in_ToCoordinateSystem_z</a:t>
            </a:r>
            <a:r>
              <a:rPr lang="en-CA" sz="1200" dirty="0">
                <a:latin typeface="Courier New" pitchFamily="49" charset="0"/>
                <a:cs typeface="Courier New" pitchFamily="49" charset="0"/>
              </a:rPr>
              <a:t> ]   [ </a:t>
            </a:r>
            <a:r>
              <a:rPr lang="en-CA" sz="1200" dirty="0" err="1">
                <a:latin typeface="Courier New" pitchFamily="49" charset="0"/>
                <a:cs typeface="Courier New" pitchFamily="49" charset="0"/>
              </a:rPr>
              <a:t>Rzx</a:t>
            </a:r>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Rzy</a:t>
            </a:r>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Rzz</a:t>
            </a:r>
            <a:r>
              <a:rPr lang="en-CA" sz="1200" dirty="0">
                <a:latin typeface="Courier New" pitchFamily="49" charset="0"/>
                <a:cs typeface="Courier New" pitchFamily="49" charset="0"/>
              </a:rPr>
              <a:t> </a:t>
            </a:r>
            <a:r>
              <a:rPr lang="en-CA" sz="1200" dirty="0" err="1">
                <a:latin typeface="Courier New" pitchFamily="49" charset="0"/>
                <a:cs typeface="Courier New" pitchFamily="49" charset="0"/>
              </a:rPr>
              <a:t>Tz</a:t>
            </a:r>
            <a:r>
              <a:rPr lang="en-CA" sz="1200" dirty="0">
                <a:latin typeface="Courier New" pitchFamily="49" charset="0"/>
                <a:cs typeface="Courier New" pitchFamily="49" charset="0"/>
              </a:rPr>
              <a:t> ]   [</a:t>
            </a:r>
            <a:r>
              <a:rPr lang="en-CA" sz="1200" dirty="0" err="1">
                <a:latin typeface="Courier New" pitchFamily="49" charset="0"/>
                <a:cs typeface="Courier New" pitchFamily="49" charset="0"/>
              </a:rPr>
              <a:t>Position_in_FromCoordinateSystem_z</a:t>
            </a:r>
            <a:r>
              <a:rPr lang="en-CA" sz="1200" dirty="0">
                <a:latin typeface="Courier New" pitchFamily="49" charset="0"/>
                <a:cs typeface="Courier New" pitchFamily="49" charset="0"/>
              </a:rPr>
              <a:t> ]</a:t>
            </a:r>
            <a:br>
              <a:rPr lang="en-CA" sz="1200" dirty="0">
                <a:latin typeface="Courier New" pitchFamily="49" charset="0"/>
                <a:cs typeface="Courier New" pitchFamily="49" charset="0"/>
              </a:rPr>
            </a:br>
            <a:r>
              <a:rPr lang="en-CA" sz="1200" dirty="0">
                <a:latin typeface="Courier New" pitchFamily="49" charset="0"/>
                <a:cs typeface="Courier New" pitchFamily="49" charset="0"/>
              </a:rPr>
              <a:t>[                1                 ]   [ 0   0   0    1 ]   [             1                     ]</a:t>
            </a:r>
          </a:p>
        </p:txBody>
      </p:sp>
    </p:spTree>
    <p:extLst>
      <p:ext uri="{BB962C8B-B14F-4D97-AF65-F5344CB8AC3E}">
        <p14:creationId xmlns:p14="http://schemas.microsoft.com/office/powerpoint/2010/main" val="258782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Commonly used</a:t>
            </a:r>
          </a:p>
        </p:txBody>
      </p:sp>
      <mc:AlternateContent xmlns:mc="http://schemas.openxmlformats.org/markup-compatibility/2006" xmlns:a14="http://schemas.microsoft.com/office/drawing/2010/main">
        <mc:Choice Requires="a14">
          <p:sp>
            <p:nvSpPr>
              <p:cNvPr id="3" name="TextBox 2"/>
              <p:cNvSpPr txBox="1"/>
              <p:nvPr/>
            </p:nvSpPr>
            <p:spPr>
              <a:xfrm>
                <a:off x="738808" y="1448780"/>
                <a:ext cx="1443023" cy="10955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CA" i="1" smtClean="0">
                              <a:latin typeface="Cambria Math" panose="02040503050406030204" pitchFamily="18" charset="0"/>
                            </a:rPr>
                          </m:ctrlPr>
                        </m:mPr>
                        <m:mr>
                          <m:e>
                            <m:r>
                              <m:rPr>
                                <m:brk m:alnAt="7"/>
                              </m:rPr>
                              <a:rPr lang="en-CA" b="0" i="1" smtClean="0">
                                <a:latin typeface="Cambria Math"/>
                              </a:rPr>
                              <m:t>1</m:t>
                            </m:r>
                          </m:e>
                          <m:e>
                            <m:r>
                              <a:rPr lang="en-CA" b="0" i="1" smtClean="0">
                                <a:latin typeface="Cambria Math"/>
                              </a:rPr>
                              <m:t>0</m:t>
                            </m:r>
                          </m:e>
                          <m:e>
                            <m:r>
                              <a:rPr lang="en-CA" b="0" i="1" smtClean="0">
                                <a:latin typeface="Cambria Math"/>
                              </a:rPr>
                              <m:t>0</m:t>
                            </m:r>
                          </m:e>
                          <m:e>
                            <m:r>
                              <a:rPr lang="en-CA" b="0" i="1" smtClean="0">
                                <a:latin typeface="Cambria Math"/>
                              </a:rPr>
                              <m:t>0</m:t>
                            </m:r>
                          </m:e>
                        </m:mr>
                        <m:mr>
                          <m:e>
                            <m:r>
                              <a:rPr lang="en-CA" b="0" i="1" smtClean="0">
                                <a:latin typeface="Cambria Math"/>
                              </a:rPr>
                              <m:t>0</m:t>
                            </m:r>
                          </m:e>
                          <m:e>
                            <m:r>
                              <a:rPr lang="en-CA" b="0" i="1" smtClean="0">
                                <a:latin typeface="Cambria Math"/>
                              </a:rPr>
                              <m:t>1</m:t>
                            </m:r>
                          </m:e>
                          <m:e>
                            <m:r>
                              <a:rPr lang="en-CA" b="0" i="1" smtClean="0">
                                <a:latin typeface="Cambria Math"/>
                              </a:rPr>
                              <m:t>0</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1</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0</m:t>
                            </m:r>
                          </m:e>
                          <m:e>
                            <m:r>
                              <a:rPr lang="en-CA" b="0" i="1" smtClean="0">
                                <a:latin typeface="Cambria Math"/>
                              </a:rPr>
                              <m:t>1</m:t>
                            </m:r>
                          </m:e>
                        </m:mr>
                      </m:m>
                    </m:oMath>
                  </m:oMathPara>
                </a14:m>
                <a:endParaRPr lang="en-CA" dirty="0"/>
              </a:p>
            </p:txBody>
          </p:sp>
        </mc:Choice>
        <mc:Fallback xmlns="">
          <p:sp>
            <p:nvSpPr>
              <p:cNvPr id="3" name="TextBox 2"/>
              <p:cNvSpPr txBox="1">
                <a:spLocks noRot="1" noChangeAspect="1" noMove="1" noResize="1" noEditPoints="1" noAdjustHandles="1" noChangeArrowheads="1" noChangeShapeType="1" noTextEdit="1"/>
              </p:cNvSpPr>
              <p:nvPr/>
            </p:nvSpPr>
            <p:spPr>
              <a:xfrm>
                <a:off x="738808" y="1448780"/>
                <a:ext cx="1443023" cy="1095556"/>
              </a:xfrm>
              <a:prstGeom prst="rect">
                <a:avLst/>
              </a:prstGeom>
              <a:blipFill rotWithShape="1">
                <a:blip r:embed="rId2"/>
                <a:stretch>
                  <a:fillRect r="-5063"/>
                </a:stretch>
              </a:blipFill>
            </p:spPr>
            <p:txBody>
              <a:bodyPr/>
              <a:lstStyle/>
              <a:p>
                <a:r>
                  <a:rPr lang="en-CA">
                    <a:noFill/>
                  </a:rPr>
                  <a:t> </a:t>
                </a:r>
              </a:p>
            </p:txBody>
          </p:sp>
        </mc:Fallback>
      </mc:AlternateContent>
      <p:sp>
        <p:nvSpPr>
          <p:cNvPr id="4" name="TextBox 3"/>
          <p:cNvSpPr txBox="1"/>
          <p:nvPr/>
        </p:nvSpPr>
        <p:spPr>
          <a:xfrm>
            <a:off x="2498419" y="1673392"/>
            <a:ext cx="2073581" cy="646331"/>
          </a:xfrm>
          <a:prstGeom prst="rect">
            <a:avLst/>
          </a:prstGeom>
          <a:noFill/>
        </p:spPr>
        <p:txBody>
          <a:bodyPr wrap="none" rtlCol="0">
            <a:spAutoFit/>
          </a:bodyPr>
          <a:lstStyle/>
          <a:p>
            <a:r>
              <a:rPr lang="en-CA" dirty="0"/>
              <a:t>"Identity transform"</a:t>
            </a:r>
          </a:p>
          <a:p>
            <a:r>
              <a:rPr lang="en-CA" dirty="0"/>
              <a:t>Does nothing</a:t>
            </a:r>
          </a:p>
        </p:txBody>
      </p:sp>
      <mc:AlternateContent xmlns:mc="http://schemas.openxmlformats.org/markup-compatibility/2006" xmlns:a14="http://schemas.microsoft.com/office/drawing/2010/main">
        <mc:Choice Requires="a14">
          <p:sp>
            <p:nvSpPr>
              <p:cNvPr id="5" name="TextBox 4"/>
              <p:cNvSpPr txBox="1"/>
              <p:nvPr/>
            </p:nvSpPr>
            <p:spPr>
              <a:xfrm>
                <a:off x="746575" y="2963514"/>
                <a:ext cx="1526379" cy="10955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CA" i="1" smtClean="0">
                              <a:latin typeface="Cambria Math" panose="02040503050406030204" pitchFamily="18" charset="0"/>
                            </a:rPr>
                          </m:ctrlPr>
                        </m:mPr>
                        <m:mr>
                          <m:e>
                            <m:r>
                              <m:rPr>
                                <m:brk m:alnAt="7"/>
                              </m:rPr>
                              <a:rPr lang="en-CA" b="0" i="1" smtClean="0">
                                <a:latin typeface="Cambria Math"/>
                              </a:rPr>
                              <m:t>1</m:t>
                            </m:r>
                          </m:e>
                          <m:e>
                            <m:r>
                              <a:rPr lang="en-CA" b="0" i="1" smtClean="0">
                                <a:latin typeface="Cambria Math"/>
                              </a:rPr>
                              <m:t>0</m:t>
                            </m:r>
                          </m:e>
                          <m:e>
                            <m:r>
                              <a:rPr lang="en-CA" b="0" i="1" smtClean="0">
                                <a:latin typeface="Cambria Math"/>
                              </a:rPr>
                              <m:t>0</m:t>
                            </m:r>
                          </m:e>
                          <m:e>
                            <m:r>
                              <a:rPr lang="en-CA" b="0" i="1" smtClean="0">
                                <a:latin typeface="Cambria Math"/>
                              </a:rPr>
                              <m:t>𝑋</m:t>
                            </m:r>
                          </m:e>
                        </m:mr>
                        <m:mr>
                          <m:e>
                            <m:r>
                              <a:rPr lang="en-CA" b="0" i="1" smtClean="0">
                                <a:latin typeface="Cambria Math"/>
                              </a:rPr>
                              <m:t>0</m:t>
                            </m:r>
                          </m:e>
                          <m:e>
                            <m:r>
                              <a:rPr lang="en-CA" b="0" i="1" smtClean="0">
                                <a:latin typeface="Cambria Math"/>
                              </a:rPr>
                              <m:t>1</m:t>
                            </m:r>
                          </m:e>
                          <m:e>
                            <m:r>
                              <a:rPr lang="en-CA" b="0" i="1" smtClean="0">
                                <a:latin typeface="Cambria Math"/>
                              </a:rPr>
                              <m:t>0</m:t>
                            </m:r>
                          </m:e>
                          <m:e>
                            <m:r>
                              <a:rPr lang="en-CA" b="0" i="1" smtClean="0">
                                <a:latin typeface="Cambria Math"/>
                              </a:rPr>
                              <m:t>𝑌</m:t>
                            </m:r>
                          </m:e>
                        </m:mr>
                        <m:mr>
                          <m:e>
                            <m:r>
                              <a:rPr lang="en-CA" b="0" i="1" smtClean="0">
                                <a:latin typeface="Cambria Math"/>
                              </a:rPr>
                              <m:t>0</m:t>
                            </m:r>
                          </m:e>
                          <m:e>
                            <m:r>
                              <a:rPr lang="en-CA" b="0" i="1" smtClean="0">
                                <a:latin typeface="Cambria Math"/>
                              </a:rPr>
                              <m:t>0</m:t>
                            </m:r>
                          </m:e>
                          <m:e>
                            <m:r>
                              <a:rPr lang="en-CA" b="0" i="1" smtClean="0">
                                <a:latin typeface="Cambria Math"/>
                              </a:rPr>
                              <m:t>1</m:t>
                            </m:r>
                          </m:e>
                          <m:e>
                            <m:r>
                              <a:rPr lang="en-CA" b="0" i="1" smtClean="0">
                                <a:latin typeface="Cambria Math"/>
                              </a:rPr>
                              <m:t>𝑍</m:t>
                            </m:r>
                          </m:e>
                        </m:mr>
                        <m:mr>
                          <m:e>
                            <m:r>
                              <a:rPr lang="en-CA" b="0" i="1" smtClean="0">
                                <a:latin typeface="Cambria Math"/>
                              </a:rPr>
                              <m:t>0</m:t>
                            </m:r>
                          </m:e>
                          <m:e>
                            <m:r>
                              <a:rPr lang="en-CA" b="0" i="1" smtClean="0">
                                <a:latin typeface="Cambria Math"/>
                              </a:rPr>
                              <m:t>0</m:t>
                            </m:r>
                          </m:e>
                          <m:e>
                            <m:r>
                              <a:rPr lang="en-CA" b="0" i="1" smtClean="0">
                                <a:latin typeface="Cambria Math"/>
                              </a:rPr>
                              <m:t>0</m:t>
                            </m:r>
                          </m:e>
                          <m:e>
                            <m:r>
                              <a:rPr lang="en-CA" b="0" i="1" smtClean="0">
                                <a:latin typeface="Cambria Math"/>
                              </a:rPr>
                              <m:t>1</m:t>
                            </m:r>
                          </m:e>
                        </m:mr>
                      </m:m>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746575" y="2963514"/>
                <a:ext cx="1526379" cy="1095556"/>
              </a:xfrm>
              <a:prstGeom prst="rect">
                <a:avLst/>
              </a:prstGeom>
              <a:blipFill rotWithShape="1">
                <a:blip r:embed="rId3"/>
                <a:stretch>
                  <a:fillRect r="-2789"/>
                </a:stretch>
              </a:blipFill>
            </p:spPr>
            <p:txBody>
              <a:bodyPr/>
              <a:lstStyle/>
              <a:p>
                <a:r>
                  <a:rPr lang="en-CA">
                    <a:noFill/>
                  </a:rPr>
                  <a:t> </a:t>
                </a:r>
              </a:p>
            </p:txBody>
          </p:sp>
        </mc:Fallback>
      </mc:AlternateContent>
      <p:sp>
        <p:nvSpPr>
          <p:cNvPr id="6" name="TextBox 5"/>
          <p:cNvSpPr txBox="1"/>
          <p:nvPr/>
        </p:nvSpPr>
        <p:spPr>
          <a:xfrm>
            <a:off x="2855940" y="3188126"/>
            <a:ext cx="1401025" cy="646331"/>
          </a:xfrm>
          <a:prstGeom prst="rect">
            <a:avLst/>
          </a:prstGeom>
          <a:noFill/>
        </p:spPr>
        <p:txBody>
          <a:bodyPr wrap="none" rtlCol="0">
            <a:spAutoFit/>
          </a:bodyPr>
          <a:lstStyle/>
          <a:p>
            <a:r>
              <a:rPr lang="en-CA" dirty="0"/>
              <a:t>"Translation"</a:t>
            </a:r>
          </a:p>
          <a:p>
            <a:r>
              <a:rPr lang="en-CA" dirty="0"/>
              <a:t>Pushes away</a:t>
            </a:r>
          </a:p>
        </p:txBody>
      </p:sp>
      <mc:AlternateContent xmlns:mc="http://schemas.openxmlformats.org/markup-compatibility/2006" xmlns:a14="http://schemas.microsoft.com/office/drawing/2010/main">
        <mc:Choice Requires="a14">
          <p:sp>
            <p:nvSpPr>
              <p:cNvPr id="7" name="TextBox 6"/>
              <p:cNvSpPr txBox="1"/>
              <p:nvPr/>
            </p:nvSpPr>
            <p:spPr>
              <a:xfrm>
                <a:off x="746575" y="4538689"/>
                <a:ext cx="2318263" cy="11011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CA" i="1" smtClean="0">
                              <a:latin typeface="Cambria Math" panose="02040503050406030204" pitchFamily="18" charset="0"/>
                            </a:rPr>
                          </m:ctrlPr>
                        </m:mPr>
                        <m:mr>
                          <m:e>
                            <m:r>
                              <m:rPr>
                                <m:brk m:alnAt="7"/>
                              </m:rPr>
                              <a:rPr lang="en-CA" b="0" i="1" smtClean="0">
                                <a:latin typeface="Cambria Math"/>
                              </a:rPr>
                              <m:t>0</m:t>
                            </m:r>
                            <m:r>
                              <a:rPr lang="en-CA" b="0" i="1" smtClean="0">
                                <a:latin typeface="Cambria Math"/>
                              </a:rPr>
                              <m:t>.7</m:t>
                            </m:r>
                          </m:e>
                          <m:e>
                            <m:r>
                              <a:rPr lang="en-CA" b="0" i="1" smtClean="0">
                                <a:latin typeface="Cambria Math"/>
                              </a:rPr>
                              <m:t>0.5</m:t>
                            </m:r>
                          </m:e>
                          <m:e>
                            <m:r>
                              <a:rPr lang="en-CA" b="0" i="1" smtClean="0">
                                <a:latin typeface="Cambria Math"/>
                              </a:rPr>
                              <m:t>0.5</m:t>
                            </m:r>
                          </m:e>
                          <m:e>
                            <m:r>
                              <a:rPr lang="en-CA" b="0" i="1" smtClean="0">
                                <a:latin typeface="Cambria Math"/>
                              </a:rPr>
                              <m:t>0</m:t>
                            </m:r>
                          </m:e>
                        </m:mr>
                        <m:mr>
                          <m:e>
                            <m:r>
                              <a:rPr lang="en-CA" b="0" i="1" smtClean="0">
                                <a:latin typeface="Cambria Math"/>
                              </a:rPr>
                              <m:t>0</m:t>
                            </m:r>
                          </m:e>
                          <m:e>
                            <m:r>
                              <a:rPr lang="en-CA" b="0" i="1" smtClean="0">
                                <a:latin typeface="Cambria Math"/>
                              </a:rPr>
                              <m:t>0.7</m:t>
                            </m:r>
                          </m:e>
                          <m:e>
                            <m:r>
                              <a:rPr lang="en-CA" b="0" i="1" smtClean="0">
                                <a:latin typeface="Cambria Math"/>
                              </a:rPr>
                              <m:t>−0.7</m:t>
                            </m:r>
                          </m:e>
                          <m:e>
                            <m:r>
                              <a:rPr lang="en-CA" b="0" i="1" smtClean="0">
                                <a:latin typeface="Cambria Math"/>
                              </a:rPr>
                              <m:t>0</m:t>
                            </m:r>
                          </m:e>
                        </m:mr>
                        <m:mr>
                          <m:e>
                            <m:r>
                              <a:rPr lang="en-CA" b="0" i="1" smtClean="0">
                                <a:latin typeface="Cambria Math"/>
                              </a:rPr>
                              <m:t>−0.7</m:t>
                            </m:r>
                          </m:e>
                          <m:e>
                            <m:r>
                              <a:rPr lang="en-CA" b="0" i="1" smtClean="0">
                                <a:latin typeface="Cambria Math"/>
                              </a:rPr>
                              <m:t>0.5</m:t>
                            </m:r>
                          </m:e>
                          <m:e>
                            <m:r>
                              <a:rPr lang="en-CA" b="0" i="1" smtClean="0">
                                <a:latin typeface="Cambria Math"/>
                              </a:rPr>
                              <m:t>0.5</m:t>
                            </m:r>
                          </m:e>
                          <m:e>
                            <m:r>
                              <a:rPr lang="en-CA" b="0" i="1" smtClean="0">
                                <a:latin typeface="Cambria Math"/>
                              </a:rPr>
                              <m:t>0</m:t>
                            </m:r>
                          </m:e>
                        </m:mr>
                        <m:mr>
                          <m:e>
                            <m:r>
                              <a:rPr lang="en-CA" b="0" i="1" smtClean="0">
                                <a:latin typeface="Cambria Math"/>
                              </a:rPr>
                              <m:t>0</m:t>
                            </m:r>
                          </m:e>
                          <m:e>
                            <m:r>
                              <a:rPr lang="en-CA" b="0" i="1" smtClean="0">
                                <a:latin typeface="Cambria Math"/>
                              </a:rPr>
                              <m:t>0</m:t>
                            </m:r>
                          </m:e>
                          <m:e>
                            <m:r>
                              <a:rPr lang="en-CA" b="0" i="1" smtClean="0">
                                <a:latin typeface="Cambria Math"/>
                              </a:rPr>
                              <m:t>0</m:t>
                            </m:r>
                          </m:e>
                          <m:e>
                            <m:r>
                              <a:rPr lang="en-CA" b="0" i="1" smtClean="0">
                                <a:latin typeface="Cambria Math"/>
                              </a:rPr>
                              <m:t>1</m:t>
                            </m:r>
                          </m:e>
                        </m:mr>
                      </m:m>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746575" y="4538689"/>
                <a:ext cx="2318263" cy="1101135"/>
              </a:xfrm>
              <a:prstGeom prst="rect">
                <a:avLst/>
              </a:prstGeom>
              <a:blipFill rotWithShape="1">
                <a:blip r:embed="rId4"/>
                <a:stretch>
                  <a:fillRect r="-2887"/>
                </a:stretch>
              </a:blipFill>
            </p:spPr>
            <p:txBody>
              <a:bodyPr/>
              <a:lstStyle/>
              <a:p>
                <a:r>
                  <a:rPr lang="en-CA">
                    <a:noFill/>
                  </a:rPr>
                  <a:t> </a:t>
                </a:r>
              </a:p>
            </p:txBody>
          </p:sp>
        </mc:Fallback>
      </mc:AlternateContent>
      <p:sp>
        <p:nvSpPr>
          <p:cNvPr id="8" name="TextBox 7"/>
          <p:cNvSpPr txBox="1"/>
          <p:nvPr/>
        </p:nvSpPr>
        <p:spPr>
          <a:xfrm>
            <a:off x="3357381" y="4719924"/>
            <a:ext cx="1168846" cy="369332"/>
          </a:xfrm>
          <a:prstGeom prst="rect">
            <a:avLst/>
          </a:prstGeom>
          <a:noFill/>
        </p:spPr>
        <p:txBody>
          <a:bodyPr wrap="none" rtlCol="0">
            <a:spAutoFit/>
          </a:bodyPr>
          <a:lstStyle/>
          <a:p>
            <a:r>
              <a:rPr lang="en-CA" dirty="0"/>
              <a:t>"Rotation"</a:t>
            </a:r>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4962" y="2845381"/>
            <a:ext cx="1594495" cy="1372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6699" y="1392661"/>
            <a:ext cx="1295511" cy="143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3226" y="4594016"/>
            <a:ext cx="1438026" cy="132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2542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999</Words>
  <Application>Microsoft Office PowerPoint</Application>
  <PresentationFormat>On-screen Show (4:3)</PresentationFormat>
  <Paragraphs>255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Cambria Math</vt:lpstr>
      <vt:lpstr>Courier New</vt:lpstr>
      <vt:lpstr>Office Theme</vt:lpstr>
      <vt:lpstr>Coordinate systems and transforms in IGT</vt:lpstr>
      <vt:lpstr>Navigation</vt:lpstr>
      <vt:lpstr>The Train Fly Problem</vt:lpstr>
      <vt:lpstr>Coordinate system</vt:lpstr>
      <vt:lpstr>Where is the probe?</vt:lpstr>
      <vt:lpstr>Coordinate transform</vt:lpstr>
      <vt:lpstr>Transform</vt:lpstr>
      <vt:lpstr>Transforms (PLUS)</vt:lpstr>
      <vt:lpstr>Commonly used</vt:lpstr>
      <vt:lpstr>Careful with these!</vt:lpstr>
      <vt:lpstr>PowerPoint Presentation</vt:lpstr>
      <vt:lpstr>Rotation + translation</vt:lpstr>
      <vt:lpstr>PowerPoint Presentation</vt:lpstr>
      <vt:lpstr>PowerPoint Presentation</vt:lpstr>
      <vt:lpstr>Where do transforms come from?</vt:lpstr>
      <vt:lpstr>Registration</vt:lpstr>
      <vt:lpstr>What we call "calibration"</vt:lpstr>
      <vt:lpstr>Programming transforms</vt:lpstr>
      <vt:lpstr>Example: Image overlay</vt:lpstr>
      <vt:lpstr>Coordinate systems in PLUS</vt:lpstr>
      <vt:lpstr>Example: Breast tumor tracking</vt:lpstr>
      <vt:lpstr>Virtual endoscopy view</vt:lpstr>
      <vt:lpstr>Snap camera to centerline</vt:lpstr>
      <vt:lpstr>How would you change this?</vt:lpstr>
      <vt:lpstr>Adding snap to camera transform</vt:lpstr>
      <vt:lpstr>Compute PathToCatheter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Coordinate systems and transforms in IGT</dc:title>
  <dc:creator>APA</dc:creator>
  <cp:lastModifiedBy>Tamas Ungi</cp:lastModifiedBy>
  <cp:revision>75</cp:revision>
  <dcterms:created xsi:type="dcterms:W3CDTF">2013-04-28T22:57:03Z</dcterms:created>
  <dcterms:modified xsi:type="dcterms:W3CDTF">2018-05-01T03:03:35Z</dcterms:modified>
</cp:coreProperties>
</file>